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82" r:id="rId5"/>
    <p:sldId id="267" r:id="rId6"/>
    <p:sldId id="266" r:id="rId7"/>
    <p:sldId id="271" r:id="rId8"/>
    <p:sldId id="268" r:id="rId9"/>
    <p:sldId id="269" r:id="rId10"/>
    <p:sldId id="275" r:id="rId11"/>
    <p:sldId id="288" r:id="rId12"/>
    <p:sldId id="284" r:id="rId13"/>
    <p:sldId id="285" r:id="rId14"/>
    <p:sldId id="286" r:id="rId15"/>
    <p:sldId id="290" r:id="rId16"/>
    <p:sldId id="289" r:id="rId17"/>
    <p:sldId id="276" r:id="rId18"/>
    <p:sldId id="274" r:id="rId19"/>
  </p:sldIdLst>
  <p:sldSz cx="18288000" cy="10287000"/>
  <p:notesSz cx="10287000" cy="1828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1594"/>
    <a:srgbClr val="0000FF"/>
    <a:srgbClr val="F3F2F1"/>
    <a:srgbClr val="B3A9A2"/>
    <a:srgbClr val="D2CFCC"/>
    <a:srgbClr val="E9E4E0"/>
    <a:srgbClr val="ADA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77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C49C1-F3D5-405D-9B77-BCFC28BF5370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AF0CB-0CCC-46BD-8CC5-2B5B31738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12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610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39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7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2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739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863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73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258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5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105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AF0CB-0CCC-46BD-8CC5-2B5B31738C9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01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93583DE-2F46-47E1-A3BC-1DCBBC29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41BD79-74CB-4B04-8D73-E57174E105F5}"/>
              </a:ext>
            </a:extLst>
          </p:cNvPr>
          <p:cNvSpPr/>
          <p:nvPr/>
        </p:nvSpPr>
        <p:spPr>
          <a:xfrm>
            <a:off x="0" y="3266"/>
            <a:ext cx="18288000" cy="10283734"/>
          </a:xfrm>
          <a:prstGeom prst="rect">
            <a:avLst/>
          </a:prstGeom>
          <a:solidFill>
            <a:srgbClr val="B3A9A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933333" y="1970329"/>
            <a:ext cx="8812851" cy="5185249"/>
            <a:chOff x="4933333" y="1970329"/>
            <a:chExt cx="8812851" cy="51852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3333" y="1970329"/>
              <a:ext cx="8812851" cy="51852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300172" y="5514228"/>
            <a:ext cx="100791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kern="0" spc="-100" dirty="0" err="1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반려견</a:t>
            </a:r>
            <a:r>
              <a:rPr lang="ko-KR" altLang="en-US" sz="2800" kern="0" spc="-1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 산책 어플리케이션</a:t>
            </a:r>
            <a:endParaRPr lang="en-US" sz="2800" kern="0" spc="-100" dirty="0">
              <a:solidFill>
                <a:srgbClr val="FFFFFF"/>
              </a:solidFill>
              <a:latin typeface="Noto Sans CJK KR Regular" pitchFamily="34" charset="0"/>
              <a:cs typeface="Noto Sans CJK KR Regular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58800" y="8525742"/>
            <a:ext cx="44353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kern="0" spc="-100" dirty="0">
                <a:solidFill>
                  <a:srgbClr val="FFFFFF"/>
                </a:solidFill>
                <a:latin typeface="IBM Plex Sans KR Light" pitchFamily="34" charset="0"/>
              </a:rPr>
              <a:t>20173015 </a:t>
            </a:r>
            <a:r>
              <a:rPr lang="ko-KR" altLang="en-US" sz="2400" kern="0" spc="-100" dirty="0" err="1">
                <a:solidFill>
                  <a:srgbClr val="FFFFFF"/>
                </a:solidFill>
                <a:latin typeface="IBM Plex Sans KR Light" pitchFamily="34" charset="0"/>
              </a:rPr>
              <a:t>박창주</a:t>
            </a:r>
            <a:endParaRPr lang="en-US" altLang="ko-KR" sz="2400" kern="0" spc="-100" dirty="0">
              <a:solidFill>
                <a:srgbClr val="FFFFFF"/>
              </a:solidFill>
              <a:latin typeface="IBM Plex Sans KR Light" pitchFamily="34" charset="0"/>
            </a:endParaRPr>
          </a:p>
          <a:p>
            <a:pPr algn="r"/>
            <a:r>
              <a:rPr lang="en-US" sz="2400" kern="0" spc="-100" dirty="0">
                <a:solidFill>
                  <a:srgbClr val="FFFFFF"/>
                </a:solidFill>
                <a:latin typeface="IBM Plex Sans KR Light" pitchFamily="34" charset="0"/>
              </a:rPr>
              <a:t>20173062 </a:t>
            </a:r>
            <a:r>
              <a:rPr lang="ko-KR" altLang="en-US" sz="2400" kern="0" spc="-100" dirty="0" err="1">
                <a:solidFill>
                  <a:srgbClr val="FFFFFF"/>
                </a:solidFill>
                <a:latin typeface="IBM Plex Sans KR Light" pitchFamily="34" charset="0"/>
              </a:rPr>
              <a:t>김도일</a:t>
            </a:r>
            <a:endParaRPr lang="en-US" altLang="ko-KR" sz="2400" kern="0" spc="-100" dirty="0">
              <a:solidFill>
                <a:srgbClr val="FFFFFF"/>
              </a:solidFill>
              <a:latin typeface="IBM Plex Sans KR Light" pitchFamily="34" charset="0"/>
            </a:endParaRPr>
          </a:p>
          <a:p>
            <a:pPr algn="r"/>
            <a:r>
              <a:rPr lang="en-US" sz="2400" kern="0" spc="-100" dirty="0">
                <a:solidFill>
                  <a:srgbClr val="FFFFFF"/>
                </a:solidFill>
                <a:latin typeface="IBM Plex Sans KR Light" pitchFamily="34" charset="0"/>
              </a:rPr>
              <a:t>20173047 </a:t>
            </a:r>
            <a:r>
              <a:rPr lang="ko-KR" altLang="en-US" sz="2400" kern="0" spc="-100" dirty="0">
                <a:solidFill>
                  <a:srgbClr val="FFFFFF"/>
                </a:solidFill>
                <a:latin typeface="IBM Plex Sans KR Light" pitchFamily="34" charset="0"/>
              </a:rPr>
              <a:t>김형준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4561158" y="2996498"/>
            <a:ext cx="9557200" cy="21852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800" kern="0" spc="500" dirty="0">
                <a:solidFill>
                  <a:srgbClr val="FFFFFF"/>
                </a:solidFill>
                <a:latin typeface="Bebas"/>
                <a:cs typeface="Bebas" pitchFamily="34" charset="0"/>
              </a:rPr>
              <a:t>A pet walking application</a:t>
            </a:r>
            <a:endParaRPr lang="en-US" dirty="0">
              <a:latin typeface="Beba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1E21A-CDA6-4463-B26F-988C9B0D2EBD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15" name="Object 31">
              <a:extLst>
                <a:ext uri="{FF2B5EF4-FFF2-40B4-BE49-F238E27FC236}">
                  <a16:creationId xmlns:a16="http://schemas.microsoft.com/office/drawing/2014/main" id="{7A821C6F-29C1-4029-BBB7-D6742785FF7D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최종 결과물</a:t>
              </a:r>
              <a:endParaRPr lang="en-US" dirty="0"/>
            </a:p>
          </p:txBody>
        </p:sp>
        <p:sp>
          <p:nvSpPr>
            <p:cNvPr id="16" name="Object 32">
              <a:extLst>
                <a:ext uri="{FF2B5EF4-FFF2-40B4-BE49-F238E27FC236}">
                  <a16:creationId xmlns:a16="http://schemas.microsoft.com/office/drawing/2014/main" id="{73A92DFC-970B-4138-8BC7-78B3996EDC9A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pic>
        <p:nvPicPr>
          <p:cNvPr id="8" name="그림 7" descr="지도이(가) 표시된 사진&#10;&#10;자동 생성된 설명">
            <a:extLst>
              <a:ext uri="{FF2B5EF4-FFF2-40B4-BE49-F238E27FC236}">
                <a16:creationId xmlns:a16="http://schemas.microsoft.com/office/drawing/2014/main" id="{151D6F87-BE55-4D30-8163-51321D350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2458114"/>
            <a:ext cx="5005348" cy="6578065"/>
          </a:xfrm>
          <a:prstGeom prst="rect">
            <a:avLst/>
          </a:prstGeom>
        </p:spPr>
      </p:pic>
      <p:sp>
        <p:nvSpPr>
          <p:cNvPr id="19" name="Object 20">
            <a:extLst>
              <a:ext uri="{FF2B5EF4-FFF2-40B4-BE49-F238E27FC236}">
                <a16:creationId xmlns:a16="http://schemas.microsoft.com/office/drawing/2014/main" id="{82432B39-AABE-4E41-8F27-7DDA40C80CBD}"/>
              </a:ext>
            </a:extLst>
          </p:cNvPr>
          <p:cNvSpPr txBox="1"/>
          <p:nvPr/>
        </p:nvSpPr>
        <p:spPr>
          <a:xfrm>
            <a:off x="7823105" y="1381065"/>
            <a:ext cx="99109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/>
              <a:t>로그인 후</a:t>
            </a:r>
            <a:endParaRPr lang="en-US" sz="2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C3E814-FCE9-41A9-95C2-BA442979A2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t="2367" r="5633" b="3020"/>
          <a:stretch/>
        </p:blipFill>
        <p:spPr>
          <a:xfrm>
            <a:off x="12268200" y="2458115"/>
            <a:ext cx="5005348" cy="6761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Object 19">
            <a:extLst>
              <a:ext uri="{FF2B5EF4-FFF2-40B4-BE49-F238E27FC236}">
                <a16:creationId xmlns:a16="http://schemas.microsoft.com/office/drawing/2014/main" id="{B1D916D7-817C-40C1-8406-6F6678AE2903}"/>
              </a:ext>
            </a:extLst>
          </p:cNvPr>
          <p:cNvSpPr txBox="1"/>
          <p:nvPr/>
        </p:nvSpPr>
        <p:spPr>
          <a:xfrm>
            <a:off x="2651760" y="9219838"/>
            <a:ext cx="6400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Android Studio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로 만든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어플리케이션 로그인 성공 화면</a:t>
            </a:r>
            <a:endParaRPr 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ACFA68E-477D-4AC5-BDC2-97526E77445A}"/>
              </a:ext>
            </a:extLst>
          </p:cNvPr>
          <p:cNvSpPr txBox="1"/>
          <p:nvPr/>
        </p:nvSpPr>
        <p:spPr>
          <a:xfrm>
            <a:off x="11570474" y="9219839"/>
            <a:ext cx="6400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JAVA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프로그램으로 만든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어플리케이션 로그인 화면</a:t>
            </a:r>
            <a:endParaRPr 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875EB2D1-F0F0-4CF3-8A54-94019B898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2" y="2458115"/>
            <a:ext cx="5020588" cy="657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3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1E21A-CDA6-4463-B26F-988C9B0D2EBD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15" name="Object 31">
              <a:extLst>
                <a:ext uri="{FF2B5EF4-FFF2-40B4-BE49-F238E27FC236}">
                  <a16:creationId xmlns:a16="http://schemas.microsoft.com/office/drawing/2014/main" id="{7A821C6F-29C1-4029-BBB7-D6742785FF7D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최종 결과물</a:t>
              </a:r>
              <a:endParaRPr lang="en-US" dirty="0"/>
            </a:p>
          </p:txBody>
        </p:sp>
        <p:sp>
          <p:nvSpPr>
            <p:cNvPr id="16" name="Object 32">
              <a:extLst>
                <a:ext uri="{FF2B5EF4-FFF2-40B4-BE49-F238E27FC236}">
                  <a16:creationId xmlns:a16="http://schemas.microsoft.com/office/drawing/2014/main" id="{73A92DFC-970B-4138-8BC7-78B3996EDC9A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sp>
        <p:nvSpPr>
          <p:cNvPr id="19" name="Object 20">
            <a:extLst>
              <a:ext uri="{FF2B5EF4-FFF2-40B4-BE49-F238E27FC236}">
                <a16:creationId xmlns:a16="http://schemas.microsoft.com/office/drawing/2014/main" id="{82432B39-AABE-4E41-8F27-7DDA40C80CBD}"/>
              </a:ext>
            </a:extLst>
          </p:cNvPr>
          <p:cNvSpPr txBox="1"/>
          <p:nvPr/>
        </p:nvSpPr>
        <p:spPr>
          <a:xfrm>
            <a:off x="7823105" y="1381065"/>
            <a:ext cx="99109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dirty="0"/>
              <a:t>Main </a:t>
            </a:r>
            <a:r>
              <a:rPr lang="ko-KR" altLang="en-US" sz="2000" dirty="0"/>
              <a:t>창</a:t>
            </a:r>
            <a:r>
              <a:rPr lang="en-US" altLang="ko-KR" sz="2000" dirty="0"/>
              <a:t>(</a:t>
            </a:r>
            <a:r>
              <a:rPr lang="ko-KR" altLang="en-US" sz="2000" dirty="0"/>
              <a:t>산책 시스템</a:t>
            </a:r>
            <a:r>
              <a:rPr lang="en-US" altLang="ko-KR" sz="2000" dirty="0"/>
              <a:t>)</a:t>
            </a:r>
            <a:endParaRPr lang="en-US" sz="2000" dirty="0"/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19BD5F30-E8B7-4246-A0A8-FBB37C799C50}"/>
              </a:ext>
            </a:extLst>
          </p:cNvPr>
          <p:cNvSpPr txBox="1"/>
          <p:nvPr/>
        </p:nvSpPr>
        <p:spPr>
          <a:xfrm>
            <a:off x="185860" y="3336009"/>
            <a:ext cx="533400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DB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 </a:t>
            </a:r>
            <a:r>
              <a:rPr lang="ko-KR" altLang="en-US" sz="2400" kern="0" spc="-100" dirty="0" err="1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견종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정보를 가져온다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2.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구글 맵 데이터를 불러온다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3.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산책 기능 페이지를 출력한다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4.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산책 시작 버튼을 누른다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5. </a:t>
            </a:r>
            <a:r>
              <a:rPr lang="ko-KR" altLang="en-US" sz="2400" kern="0" spc="-100" dirty="0" err="1">
                <a:solidFill>
                  <a:srgbClr val="494949"/>
                </a:solidFill>
                <a:ea typeface="에스코어 드림 4 Regular" panose="020B0503030302020204" pitchFamily="34" charset="-127"/>
              </a:rPr>
              <a:t>견종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데이터로 불러온 거리에서 이동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거리만큼 차감 시킨다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6.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산책이 끝나면 처음 산책 기능 페이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지를 출력한다</a:t>
            </a:r>
            <a:endParaRPr lang="en-US" altLang="ko-KR" sz="3200" dirty="0"/>
          </a:p>
        </p:txBody>
      </p:sp>
      <p:pic>
        <p:nvPicPr>
          <p:cNvPr id="12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1D6F9F69-F2B3-4DC5-961C-0EB023E4E1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" t="5441" r="5615" b="9474"/>
          <a:stretch/>
        </p:blipFill>
        <p:spPr>
          <a:xfrm>
            <a:off x="6019800" y="2230504"/>
            <a:ext cx="5328326" cy="6971322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A7081340-7571-4DBA-86EA-BBF5AF848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066" y="2192404"/>
            <a:ext cx="5328326" cy="7157194"/>
          </a:xfrm>
          <a:prstGeom prst="rect">
            <a:avLst/>
          </a:prstGeom>
        </p:spPr>
      </p:pic>
      <p:sp>
        <p:nvSpPr>
          <p:cNvPr id="17" name="Object 19">
            <a:extLst>
              <a:ext uri="{FF2B5EF4-FFF2-40B4-BE49-F238E27FC236}">
                <a16:creationId xmlns:a16="http://schemas.microsoft.com/office/drawing/2014/main" id="{98172D9B-7C8F-487F-96CF-C9013934996F}"/>
              </a:ext>
            </a:extLst>
          </p:cNvPr>
          <p:cNvSpPr txBox="1"/>
          <p:nvPr/>
        </p:nvSpPr>
        <p:spPr>
          <a:xfrm>
            <a:off x="5715000" y="9315984"/>
            <a:ext cx="6400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Android Studio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로 만든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구글 맵 연동</a:t>
            </a:r>
            <a:endParaRPr 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Object 19">
            <a:extLst>
              <a:ext uri="{FF2B5EF4-FFF2-40B4-BE49-F238E27FC236}">
                <a16:creationId xmlns:a16="http://schemas.microsoft.com/office/drawing/2014/main" id="{BC0ABCAE-9D8B-47C8-B214-E1422C4D051A}"/>
              </a:ext>
            </a:extLst>
          </p:cNvPr>
          <p:cNvSpPr txBox="1"/>
          <p:nvPr/>
        </p:nvSpPr>
        <p:spPr>
          <a:xfrm>
            <a:off x="11311829" y="9330940"/>
            <a:ext cx="6400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JAVA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프로그램으로 만든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구글 맵 연동과 산책 시스템</a:t>
            </a:r>
            <a:endParaRPr 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943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1E21A-CDA6-4463-B26F-988C9B0D2EBD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15" name="Object 31">
              <a:extLst>
                <a:ext uri="{FF2B5EF4-FFF2-40B4-BE49-F238E27FC236}">
                  <a16:creationId xmlns:a16="http://schemas.microsoft.com/office/drawing/2014/main" id="{7A821C6F-29C1-4029-BBB7-D6742785FF7D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최종 결과물</a:t>
              </a:r>
              <a:endParaRPr lang="en-US" dirty="0"/>
            </a:p>
          </p:txBody>
        </p:sp>
        <p:sp>
          <p:nvSpPr>
            <p:cNvPr id="16" name="Object 32">
              <a:extLst>
                <a:ext uri="{FF2B5EF4-FFF2-40B4-BE49-F238E27FC236}">
                  <a16:creationId xmlns:a16="http://schemas.microsoft.com/office/drawing/2014/main" id="{73A92DFC-970B-4138-8BC7-78B3996EDC9A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sp>
        <p:nvSpPr>
          <p:cNvPr id="19" name="Object 20">
            <a:extLst>
              <a:ext uri="{FF2B5EF4-FFF2-40B4-BE49-F238E27FC236}">
                <a16:creationId xmlns:a16="http://schemas.microsoft.com/office/drawing/2014/main" id="{82432B39-AABE-4E41-8F27-7DDA40C80CBD}"/>
              </a:ext>
            </a:extLst>
          </p:cNvPr>
          <p:cNvSpPr txBox="1"/>
          <p:nvPr/>
        </p:nvSpPr>
        <p:spPr>
          <a:xfrm>
            <a:off x="7823105" y="1381065"/>
            <a:ext cx="99109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/>
              <a:t>게시물 등록</a:t>
            </a:r>
            <a:endParaRPr lang="en-US" sz="2000" dirty="0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BACFA68E-477D-4AC5-BDC2-97526E77445A}"/>
              </a:ext>
            </a:extLst>
          </p:cNvPr>
          <p:cNvSpPr txBox="1"/>
          <p:nvPr/>
        </p:nvSpPr>
        <p:spPr>
          <a:xfrm>
            <a:off x="9220200" y="9182100"/>
            <a:ext cx="6400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Android Studio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로 만든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게시물 작성 성공 </a:t>
            </a: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DB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게시물 정보 등록</a:t>
            </a:r>
            <a:endParaRPr 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0401BD92-B4C6-49D1-8E40-2BD3630731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60" y="2666801"/>
            <a:ext cx="7924800" cy="61863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0F82DE-8176-40BA-89CB-1375FCFA5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2614758"/>
            <a:ext cx="3810000" cy="6186342"/>
          </a:xfrm>
          <a:prstGeom prst="rect">
            <a:avLst/>
          </a:prstGeom>
        </p:spPr>
      </p:pic>
      <p:sp>
        <p:nvSpPr>
          <p:cNvPr id="17" name="Object 19">
            <a:extLst>
              <a:ext uri="{FF2B5EF4-FFF2-40B4-BE49-F238E27FC236}">
                <a16:creationId xmlns:a16="http://schemas.microsoft.com/office/drawing/2014/main" id="{22F2117E-39D5-4CF8-A266-FD3824A79814}"/>
              </a:ext>
            </a:extLst>
          </p:cNvPr>
          <p:cNvSpPr txBox="1"/>
          <p:nvPr/>
        </p:nvSpPr>
        <p:spPr>
          <a:xfrm>
            <a:off x="185860" y="3313149"/>
            <a:ext cx="533400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게시물 정보 테이블의 글 작성 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페이지를 출력한다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2.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커뮤니티와 올릴 글 제목과</a:t>
            </a: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,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내용을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적는다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3.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글을 등록하기 위해 등록버튼을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누른다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4.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커뮤니티 게시판에 사용자가        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등록한 글을 </a:t>
            </a: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DB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에 갱신한다</a:t>
            </a: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.</a:t>
            </a: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5.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갱신된 커뮤니티 게시판을 출력한다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420780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1E21A-CDA6-4463-B26F-988C9B0D2EBD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15" name="Object 31">
              <a:extLst>
                <a:ext uri="{FF2B5EF4-FFF2-40B4-BE49-F238E27FC236}">
                  <a16:creationId xmlns:a16="http://schemas.microsoft.com/office/drawing/2014/main" id="{7A821C6F-29C1-4029-BBB7-D6742785FF7D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최종 결과물</a:t>
              </a:r>
              <a:endParaRPr lang="en-US" dirty="0"/>
            </a:p>
          </p:txBody>
        </p:sp>
        <p:sp>
          <p:nvSpPr>
            <p:cNvPr id="16" name="Object 32">
              <a:extLst>
                <a:ext uri="{FF2B5EF4-FFF2-40B4-BE49-F238E27FC236}">
                  <a16:creationId xmlns:a16="http://schemas.microsoft.com/office/drawing/2014/main" id="{73A92DFC-970B-4138-8BC7-78B3996EDC9A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sp>
        <p:nvSpPr>
          <p:cNvPr id="19" name="Object 20">
            <a:extLst>
              <a:ext uri="{FF2B5EF4-FFF2-40B4-BE49-F238E27FC236}">
                <a16:creationId xmlns:a16="http://schemas.microsoft.com/office/drawing/2014/main" id="{82432B39-AABE-4E41-8F27-7DDA40C80CBD}"/>
              </a:ext>
            </a:extLst>
          </p:cNvPr>
          <p:cNvSpPr txBox="1"/>
          <p:nvPr/>
        </p:nvSpPr>
        <p:spPr>
          <a:xfrm>
            <a:off x="7823105" y="1381065"/>
            <a:ext cx="99109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/>
              <a:t>게시물 등록</a:t>
            </a:r>
            <a:endParaRPr lang="en-US" sz="2000" dirty="0"/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97211CFA-6EEF-4BA0-9074-DCB25CD9E765}"/>
              </a:ext>
            </a:extLst>
          </p:cNvPr>
          <p:cNvSpPr txBox="1"/>
          <p:nvPr/>
        </p:nvSpPr>
        <p:spPr>
          <a:xfrm>
            <a:off x="185860" y="3313149"/>
            <a:ext cx="533400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게시물 정보 테이블의 글 작성 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페이지를 출력한다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2.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커뮤니티와 올릴 글 제목과</a:t>
            </a: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,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내용을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적는다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3.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글을 등록하기 위해 등록버튼을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누른다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4.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커뮤니티 게시판에 사용자가        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등록한 글을 추가하고 </a:t>
            </a: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DB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에 갱신한다</a:t>
            </a: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.</a:t>
            </a: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5.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갱신된 커뮤니티 게시판을 출력한다</a:t>
            </a:r>
            <a:endParaRPr lang="en-US" altLang="ko-KR" sz="3200" dirty="0"/>
          </a:p>
        </p:txBody>
      </p:sp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6D71A759-4671-4F8D-A019-D156CAA7A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222884"/>
            <a:ext cx="4702858" cy="6959216"/>
          </a:xfrm>
          <a:prstGeom prst="rect">
            <a:avLst/>
          </a:prstGeom>
        </p:spPr>
      </p:pic>
      <p:pic>
        <p:nvPicPr>
          <p:cNvPr id="31" name="그림 30" descr="광장이(가) 표시된 사진&#10;&#10;자동 생성된 설명">
            <a:extLst>
              <a:ext uri="{FF2B5EF4-FFF2-40B4-BE49-F238E27FC236}">
                <a16:creationId xmlns:a16="http://schemas.microsoft.com/office/drawing/2014/main" id="{2504B52F-B00E-4C8C-985C-79C49750C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222884"/>
            <a:ext cx="4702858" cy="6915968"/>
          </a:xfrm>
          <a:prstGeom prst="rect">
            <a:avLst/>
          </a:prstGeom>
        </p:spPr>
      </p:pic>
      <p:sp>
        <p:nvSpPr>
          <p:cNvPr id="34" name="Object 19">
            <a:extLst>
              <a:ext uri="{FF2B5EF4-FFF2-40B4-BE49-F238E27FC236}">
                <a16:creationId xmlns:a16="http://schemas.microsoft.com/office/drawing/2014/main" id="{85A58DAF-EBE4-46CD-82EE-A6B188B7FCB2}"/>
              </a:ext>
            </a:extLst>
          </p:cNvPr>
          <p:cNvSpPr txBox="1"/>
          <p:nvPr/>
        </p:nvSpPr>
        <p:spPr>
          <a:xfrm>
            <a:off x="9220200" y="9182100"/>
            <a:ext cx="6400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JAVA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프로그램으로 만든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게시물 등록 시스템</a:t>
            </a:r>
            <a:endParaRPr 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5EBCBFF-91CB-44EE-87B6-A884D1137791}"/>
              </a:ext>
            </a:extLst>
          </p:cNvPr>
          <p:cNvSpPr/>
          <p:nvPr/>
        </p:nvSpPr>
        <p:spPr>
          <a:xfrm>
            <a:off x="9982200" y="7802880"/>
            <a:ext cx="990600" cy="4039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9CFA2F-1D99-4751-9D3E-F777984FBFEC}"/>
              </a:ext>
            </a:extLst>
          </p:cNvPr>
          <p:cNvSpPr/>
          <p:nvPr/>
        </p:nvSpPr>
        <p:spPr>
          <a:xfrm>
            <a:off x="14189758" y="7802880"/>
            <a:ext cx="1278842" cy="4039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13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1E21A-CDA6-4463-B26F-988C9B0D2EBD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15" name="Object 31">
              <a:extLst>
                <a:ext uri="{FF2B5EF4-FFF2-40B4-BE49-F238E27FC236}">
                  <a16:creationId xmlns:a16="http://schemas.microsoft.com/office/drawing/2014/main" id="{7A821C6F-29C1-4029-BBB7-D6742785FF7D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최종 결과물</a:t>
              </a:r>
              <a:endParaRPr lang="en-US" dirty="0"/>
            </a:p>
          </p:txBody>
        </p:sp>
        <p:sp>
          <p:nvSpPr>
            <p:cNvPr id="16" name="Object 32">
              <a:extLst>
                <a:ext uri="{FF2B5EF4-FFF2-40B4-BE49-F238E27FC236}">
                  <a16:creationId xmlns:a16="http://schemas.microsoft.com/office/drawing/2014/main" id="{73A92DFC-970B-4138-8BC7-78B3996EDC9A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sp>
        <p:nvSpPr>
          <p:cNvPr id="19" name="Object 20">
            <a:extLst>
              <a:ext uri="{FF2B5EF4-FFF2-40B4-BE49-F238E27FC236}">
                <a16:creationId xmlns:a16="http://schemas.microsoft.com/office/drawing/2014/main" id="{82432B39-AABE-4E41-8F27-7DDA40C80CBD}"/>
              </a:ext>
            </a:extLst>
          </p:cNvPr>
          <p:cNvSpPr txBox="1"/>
          <p:nvPr/>
        </p:nvSpPr>
        <p:spPr>
          <a:xfrm>
            <a:off x="7823105" y="1381065"/>
            <a:ext cx="99109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dirty="0"/>
              <a:t>게시물 등록</a:t>
            </a:r>
            <a:endParaRPr lang="en-US" sz="2000" dirty="0"/>
          </a:p>
        </p:txBody>
      </p:sp>
      <p:sp>
        <p:nvSpPr>
          <p:cNvPr id="28" name="Object 19">
            <a:extLst>
              <a:ext uri="{FF2B5EF4-FFF2-40B4-BE49-F238E27FC236}">
                <a16:creationId xmlns:a16="http://schemas.microsoft.com/office/drawing/2014/main" id="{97211CFA-6EEF-4BA0-9074-DCB25CD9E765}"/>
              </a:ext>
            </a:extLst>
          </p:cNvPr>
          <p:cNvSpPr txBox="1"/>
          <p:nvPr/>
        </p:nvSpPr>
        <p:spPr>
          <a:xfrm>
            <a:off x="185860" y="3313149"/>
            <a:ext cx="5334000" cy="48936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게시물 정보 테이블의 글 작성 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페이지를 출력한다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2.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커뮤니티와 올릴 글 제목과</a:t>
            </a: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,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내용을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적는다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3.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글을 등록하기 위해 등록버튼을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누른다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4.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커뮤니티 게시판에 사용자가         </a:t>
            </a: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   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등록한 글을 </a:t>
            </a: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DB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에 갱신한다</a:t>
            </a: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.</a:t>
            </a:r>
          </a:p>
          <a:p>
            <a:pPr>
              <a:defRPr/>
            </a:pPr>
            <a:endParaRPr lang="en-US" altLang="ko-KR" sz="2400" kern="0" spc="-100" dirty="0">
              <a:solidFill>
                <a:srgbClr val="494949"/>
              </a:solidFill>
              <a:ea typeface="에스코어 드림 4 Regular" panose="020B0503030302020204" pitchFamily="34" charset="-127"/>
            </a:endParaRPr>
          </a:p>
          <a:p>
            <a:pPr>
              <a:defRPr/>
            </a:pPr>
            <a:r>
              <a:rPr lang="en-US" altLang="ko-KR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5. </a:t>
            </a:r>
            <a:r>
              <a:rPr lang="ko-KR" altLang="en-US" sz="2400" kern="0" spc="-100" dirty="0">
                <a:solidFill>
                  <a:srgbClr val="494949"/>
                </a:solidFill>
                <a:ea typeface="에스코어 드림 4 Regular" panose="020B0503030302020204" pitchFamily="34" charset="-127"/>
              </a:rPr>
              <a:t>갱신된 커뮤니티 게시판을 출력한다</a:t>
            </a:r>
            <a:endParaRPr lang="en-US" altLang="ko-KR" sz="3200" dirty="0"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85A58DAF-EBE4-46CD-82EE-A6B188B7FCB2}"/>
              </a:ext>
            </a:extLst>
          </p:cNvPr>
          <p:cNvSpPr txBox="1"/>
          <p:nvPr/>
        </p:nvSpPr>
        <p:spPr>
          <a:xfrm>
            <a:off x="9220200" y="9182100"/>
            <a:ext cx="64008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JAVA 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프로그램으로 만든</a:t>
            </a:r>
            <a:endParaRPr lang="en-US" altLang="ko-KR" sz="2400" kern="0" spc="-100" dirty="0">
              <a:solidFill>
                <a:srgbClr val="494949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S-Core Dream 3 Light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게시물 등록 시스템</a:t>
            </a:r>
            <a:endParaRPr 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1807379C-D71F-478B-A809-9523CB957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20" y="3924300"/>
            <a:ext cx="6596609" cy="301609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3A3D285-7DBC-46AC-8812-89C29DD4F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758" y="2222884"/>
            <a:ext cx="4690940" cy="69223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878AB9-CA3B-4D42-8F7E-DC3EBCB6B891}"/>
              </a:ext>
            </a:extLst>
          </p:cNvPr>
          <p:cNvSpPr/>
          <p:nvPr/>
        </p:nvSpPr>
        <p:spPr>
          <a:xfrm>
            <a:off x="5519860" y="4991100"/>
            <a:ext cx="6581369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914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A5A9F2A3-DD6E-4AAD-A3F8-1398FD8680AE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40" name="Object 31">
              <a:extLst>
                <a:ext uri="{FF2B5EF4-FFF2-40B4-BE49-F238E27FC236}">
                  <a16:creationId xmlns:a16="http://schemas.microsoft.com/office/drawing/2014/main" id="{F9FB611B-658F-48B7-A373-58477E35533A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최종 결과물</a:t>
              </a:r>
              <a:endParaRPr lang="en-US" dirty="0"/>
            </a:p>
          </p:txBody>
        </p:sp>
        <p:sp>
          <p:nvSpPr>
            <p:cNvPr id="41" name="Object 32">
              <a:extLst>
                <a:ext uri="{FF2B5EF4-FFF2-40B4-BE49-F238E27FC236}">
                  <a16:creationId xmlns:a16="http://schemas.microsoft.com/office/drawing/2014/main" id="{E9B8CFDE-24D0-4DB9-84A3-D8A1F9AE36EA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pic>
        <p:nvPicPr>
          <p:cNvPr id="2" name="bandicam 2021-12-15 06-02-22-729">
            <a:hlinkClick r:id="" action="ppaction://media"/>
            <a:extLst>
              <a:ext uri="{FF2B5EF4-FFF2-40B4-BE49-F238E27FC236}">
                <a16:creationId xmlns:a16="http://schemas.microsoft.com/office/drawing/2014/main" id="{9AB06AE6-E343-482B-AAD0-FF05F0B3D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2727" y="288279"/>
            <a:ext cx="6882545" cy="971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8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A5A9F2A3-DD6E-4AAD-A3F8-1398FD8680AE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40" name="Object 31">
              <a:extLst>
                <a:ext uri="{FF2B5EF4-FFF2-40B4-BE49-F238E27FC236}">
                  <a16:creationId xmlns:a16="http://schemas.microsoft.com/office/drawing/2014/main" id="{F9FB611B-658F-48B7-A373-58477E35533A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최종 결과물</a:t>
              </a:r>
              <a:endParaRPr lang="en-US" dirty="0"/>
            </a:p>
          </p:txBody>
        </p:sp>
        <p:sp>
          <p:nvSpPr>
            <p:cNvPr id="41" name="Object 32">
              <a:extLst>
                <a:ext uri="{FF2B5EF4-FFF2-40B4-BE49-F238E27FC236}">
                  <a16:creationId xmlns:a16="http://schemas.microsoft.com/office/drawing/2014/main" id="{E9B8CFDE-24D0-4DB9-84A3-D8A1F9AE36EA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pic>
        <p:nvPicPr>
          <p:cNvPr id="8" name="bandicam 2021-12-15 06-00-33-897">
            <a:hlinkClick r:id="" action="ppaction://media"/>
            <a:extLst>
              <a:ext uri="{FF2B5EF4-FFF2-40B4-BE49-F238E27FC236}">
                <a16:creationId xmlns:a16="http://schemas.microsoft.com/office/drawing/2014/main" id="{FE37742C-7A49-4629-B2EB-F9C13C2283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9986" y="288279"/>
            <a:ext cx="7015285" cy="971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8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21E21A-CDA6-4463-B26F-988C9B0D2EBD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15" name="Object 31">
              <a:extLst>
                <a:ext uri="{FF2B5EF4-FFF2-40B4-BE49-F238E27FC236}">
                  <a16:creationId xmlns:a16="http://schemas.microsoft.com/office/drawing/2014/main" id="{7A821C6F-29C1-4029-BBB7-D6742785FF7D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결과 및 고찰</a:t>
              </a:r>
              <a:endParaRPr lang="en-US" dirty="0"/>
            </a:p>
          </p:txBody>
        </p:sp>
        <p:sp>
          <p:nvSpPr>
            <p:cNvPr id="16" name="Object 32">
              <a:extLst>
                <a:ext uri="{FF2B5EF4-FFF2-40B4-BE49-F238E27FC236}">
                  <a16:creationId xmlns:a16="http://schemas.microsoft.com/office/drawing/2014/main" id="{73A92DFC-970B-4138-8BC7-78B3996EDC9A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pic>
        <p:nvPicPr>
          <p:cNvPr id="7" name="그림 6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85261B1B-CCFB-45E1-B7C8-1B0AC6C266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61" y="2855612"/>
            <a:ext cx="1175062" cy="1175062"/>
          </a:xfrm>
          <a:prstGeom prst="rect">
            <a:avLst/>
          </a:prstGeom>
        </p:spPr>
      </p:pic>
      <p:pic>
        <p:nvPicPr>
          <p:cNvPr id="8" name="그림 7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C1B6BE5F-D132-4860-B2D5-AEBB677862D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772554"/>
            <a:ext cx="1170075" cy="1170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96D424-CEE1-44C6-B85C-B38769F10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777" y="5176118"/>
            <a:ext cx="1446230" cy="1446230"/>
          </a:xfrm>
          <a:prstGeom prst="rect">
            <a:avLst/>
          </a:prstGeom>
        </p:spPr>
      </p:pic>
      <p:sp>
        <p:nvSpPr>
          <p:cNvPr id="10" name="Object 19">
            <a:extLst>
              <a:ext uri="{FF2B5EF4-FFF2-40B4-BE49-F238E27FC236}">
                <a16:creationId xmlns:a16="http://schemas.microsoft.com/office/drawing/2014/main" id="{159846BA-B6A2-4B87-AD4A-D8C030D66EF6}"/>
              </a:ext>
            </a:extLst>
          </p:cNvPr>
          <p:cNvSpPr txBox="1"/>
          <p:nvPr/>
        </p:nvSpPr>
        <p:spPr>
          <a:xfrm>
            <a:off x="4063578" y="3061933"/>
            <a:ext cx="1188147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Android</a:t>
            </a:r>
            <a:r>
              <a:rPr lang="ko-KR" altLang="en-US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 </a:t>
            </a:r>
            <a:r>
              <a:rPr lang="en-US" altLang="ko-KR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Studio</a:t>
            </a:r>
            <a:r>
              <a:rPr lang="ko-KR" altLang="en-US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로 최종 결과물 구현을 못함</a:t>
            </a:r>
            <a:endParaRPr lang="en-US" sz="5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Object 19">
            <a:extLst>
              <a:ext uri="{FF2B5EF4-FFF2-40B4-BE49-F238E27FC236}">
                <a16:creationId xmlns:a16="http://schemas.microsoft.com/office/drawing/2014/main" id="{948CBDC7-42D7-411F-8D34-A6486BECA1D3}"/>
              </a:ext>
            </a:extLst>
          </p:cNvPr>
          <p:cNvSpPr txBox="1"/>
          <p:nvPr/>
        </p:nvSpPr>
        <p:spPr>
          <a:xfrm>
            <a:off x="4063578" y="5193642"/>
            <a:ext cx="10814670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 스튜디오 경험 부족</a:t>
            </a:r>
            <a:endParaRPr lang="en-US" altLang="ko-KR" sz="4400" kern="0" spc="-100" dirty="0">
              <a:solidFill>
                <a:srgbClr val="4949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3 Light" pitchFamily="34" charset="0"/>
            </a:endParaRPr>
          </a:p>
          <a:p>
            <a:r>
              <a:rPr lang="ko-KR" altLang="en-US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컴퓨터 사양 </a:t>
            </a:r>
            <a:r>
              <a:rPr lang="en-US" altLang="ko-KR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&amp; </a:t>
            </a:r>
            <a:r>
              <a:rPr lang="ko-KR" altLang="en-US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풀어내지 못한 오류</a:t>
            </a:r>
            <a:endParaRPr lang="en-US" altLang="ko-KR" sz="4400" kern="0" spc="-100" dirty="0">
              <a:solidFill>
                <a:srgbClr val="4949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3 Light" pitchFamily="34" charset="0"/>
            </a:endParaRPr>
          </a:p>
        </p:txBody>
      </p:sp>
      <p:sp>
        <p:nvSpPr>
          <p:cNvPr id="12" name="Object 19">
            <a:extLst>
              <a:ext uri="{FF2B5EF4-FFF2-40B4-BE49-F238E27FC236}">
                <a16:creationId xmlns:a16="http://schemas.microsoft.com/office/drawing/2014/main" id="{4D92A180-1770-4FA0-8530-896661906EC2}"/>
              </a:ext>
            </a:extLst>
          </p:cNvPr>
          <p:cNvSpPr txBox="1"/>
          <p:nvPr/>
        </p:nvSpPr>
        <p:spPr>
          <a:xfrm>
            <a:off x="4063577" y="7634316"/>
            <a:ext cx="12495599" cy="1446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충분히 사전에 공부한 언어를 다뤄야 함</a:t>
            </a:r>
            <a:endParaRPr lang="en-US" altLang="ko-KR" sz="4400" kern="0" spc="-100" dirty="0">
              <a:solidFill>
                <a:srgbClr val="4949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3 Light" pitchFamily="34" charset="0"/>
            </a:endParaRPr>
          </a:p>
          <a:p>
            <a:r>
              <a:rPr lang="ko-KR" altLang="en-US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시작했을 때 안 될 것 같으면 빠르게 발을 빼야 함</a:t>
            </a:r>
            <a:endParaRPr lang="en-US" altLang="ko-KR" sz="4400" kern="0" spc="-100" dirty="0">
              <a:solidFill>
                <a:srgbClr val="494949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S-Core Dream 3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01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bject 31">
            <a:extLst>
              <a:ext uri="{FF2B5EF4-FFF2-40B4-BE49-F238E27FC236}">
                <a16:creationId xmlns:a16="http://schemas.microsoft.com/office/drawing/2014/main" id="{1CA4E010-3F24-43B3-9F8C-DC5F09559AE8}"/>
              </a:ext>
            </a:extLst>
          </p:cNvPr>
          <p:cNvSpPr txBox="1"/>
          <p:nvPr/>
        </p:nvSpPr>
        <p:spPr>
          <a:xfrm>
            <a:off x="6324600" y="4481780"/>
            <a:ext cx="56388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0" i="1" kern="0" spc="-100" dirty="0">
                <a:solidFill>
                  <a:srgbClr val="595959"/>
                </a:solidFill>
                <a:latin typeface="Noto Sans" pitchFamily="34" charset="0"/>
                <a:cs typeface="Noto Sans" pitchFamily="34" charset="0"/>
              </a:rPr>
              <a:t>감사합니다 </a:t>
            </a:r>
            <a:r>
              <a:rPr lang="en-US" altLang="ko-KR" sz="8000" i="1" kern="0" spc="-100" dirty="0">
                <a:solidFill>
                  <a:srgbClr val="595959"/>
                </a:solidFill>
                <a:latin typeface="Noto Sans" pitchFamily="34" charset="0"/>
                <a:cs typeface="Noto Sans" pitchFamily="34" charset="0"/>
              </a:rPr>
              <a:t>!</a:t>
            </a:r>
            <a:endParaRPr lang="en-US" sz="4400" i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2A4C62-7335-4BA7-A6AC-2DFB689F185A}"/>
              </a:ext>
            </a:extLst>
          </p:cNvPr>
          <p:cNvSpPr txBox="1"/>
          <p:nvPr/>
        </p:nvSpPr>
        <p:spPr>
          <a:xfrm>
            <a:off x="2388394" y="3242639"/>
            <a:ext cx="7704396" cy="46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3882101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624821" y="8949055"/>
            <a:ext cx="798814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C2C2C2"/>
                </a:solidFill>
                <a:latin typeface="Noto Sans" pitchFamily="34" charset="0"/>
                <a:cs typeface="Noto Sans" pitchFamily="34" charset="0"/>
              </a:rPr>
              <a:t>&lt;</a:t>
            </a:r>
            <a:r>
              <a:rPr lang="en-US" sz="1600" dirty="0" err="1">
                <a:solidFill>
                  <a:srgbClr val="C2C2C2"/>
                </a:solidFill>
                <a:latin typeface="Noto Sans" pitchFamily="34" charset="0"/>
                <a:cs typeface="Noto Sans" pitchFamily="34" charset="0"/>
              </a:rPr>
              <a:t>국내</a:t>
            </a:r>
            <a:r>
              <a:rPr lang="en-US" sz="1600" dirty="0">
                <a:solidFill>
                  <a:srgbClr val="C2C2C2"/>
                </a:solidFill>
                <a:latin typeface="Noto Sans" pitchFamily="34" charset="0"/>
                <a:cs typeface="Noto Sans" pitchFamily="34" charset="0"/>
              </a:rPr>
              <a:t> </a:t>
            </a:r>
            <a:r>
              <a:rPr lang="ko-KR" altLang="en-US" sz="1600" dirty="0">
                <a:solidFill>
                  <a:srgbClr val="C2C2C2"/>
                </a:solidFill>
                <a:latin typeface="Noto Sans" pitchFamily="34" charset="0"/>
                <a:cs typeface="Noto Sans" pitchFamily="34" charset="0"/>
              </a:rPr>
              <a:t>반려동물 양육현황 </a:t>
            </a:r>
            <a:r>
              <a:rPr lang="en-US" altLang="ko-KR" sz="1600" dirty="0">
                <a:solidFill>
                  <a:srgbClr val="C2C2C2"/>
                </a:solidFill>
                <a:latin typeface="Noto Sans" pitchFamily="34" charset="0"/>
                <a:cs typeface="Noto Sans" pitchFamily="34" charset="0"/>
              </a:rPr>
              <a:t>/ </a:t>
            </a:r>
            <a:r>
              <a:rPr lang="ko-KR" altLang="en-US" sz="1600" dirty="0">
                <a:solidFill>
                  <a:srgbClr val="C2C2C2"/>
                </a:solidFill>
                <a:latin typeface="Noto Sans" pitchFamily="34" charset="0"/>
                <a:cs typeface="Noto Sans" pitchFamily="34" charset="0"/>
              </a:rPr>
              <a:t>연관 사업</a:t>
            </a:r>
            <a:r>
              <a:rPr lang="en-US" sz="1600" dirty="0">
                <a:solidFill>
                  <a:srgbClr val="C2C2C2"/>
                </a:solidFill>
                <a:latin typeface="Noto Sans" pitchFamily="34" charset="0"/>
                <a:cs typeface="Noto Sans" pitchFamily="34" charset="0"/>
              </a:rPr>
              <a:t> 추이&gt;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1295400" y="3059031"/>
            <a:ext cx="81305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애완동물을 평생 같이 사는 </a:t>
            </a: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‘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반려</a:t>
            </a:r>
            <a:r>
              <a:rPr lang="en-US" altLang="ko-KR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’</a:t>
            </a:r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동물로 여기는 사람이 </a:t>
            </a:r>
            <a:r>
              <a:rPr lang="ko-KR" altLang="en-US" sz="2400" kern="0" spc="-100" dirty="0" err="1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많아짐</a:t>
            </a:r>
            <a:endParaRPr 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23105" y="1225898"/>
            <a:ext cx="991093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6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1</a:t>
            </a:r>
            <a:r>
              <a:rPr lang="ko-KR" altLang="en-US" sz="16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인 가구의 증가</a:t>
            </a:r>
            <a:r>
              <a:rPr lang="en-US" altLang="ko-KR" sz="1600" kern="0" spc="-100" dirty="0">
                <a:solidFill>
                  <a:srgbClr val="787878"/>
                </a:solidFill>
                <a:latin typeface="S-Core Dream 3 Light" pitchFamily="34" charset="0"/>
                <a:cs typeface="S-Core Dream 3 Light" pitchFamily="34" charset="0"/>
              </a:rPr>
              <a:t>,</a:t>
            </a:r>
          </a:p>
          <a:p>
            <a:pPr algn="r"/>
            <a:r>
              <a:rPr lang="ko-KR" altLang="en-US" sz="1600" kern="0" spc="-100" dirty="0" err="1">
                <a:solidFill>
                  <a:srgbClr val="787878"/>
                </a:solidFill>
                <a:latin typeface="S-Core Dream 3 Light" pitchFamily="34" charset="0"/>
              </a:rPr>
              <a:t>펫코노미</a:t>
            </a:r>
            <a:r>
              <a:rPr lang="en-US" altLang="ko-KR" sz="1600" kern="0" spc="-100" dirty="0">
                <a:solidFill>
                  <a:srgbClr val="787878"/>
                </a:solidFill>
                <a:latin typeface="S-Core Dream 3 Light" pitchFamily="34" charset="0"/>
              </a:rPr>
              <a:t>(</a:t>
            </a:r>
            <a:r>
              <a:rPr lang="en-US" altLang="ko-KR" sz="1600" kern="0" spc="-100" dirty="0" err="1">
                <a:solidFill>
                  <a:srgbClr val="787878"/>
                </a:solidFill>
                <a:latin typeface="S-Core Dream 3 Light" pitchFamily="34" charset="0"/>
              </a:rPr>
              <a:t>Petconomy</a:t>
            </a:r>
            <a:r>
              <a:rPr lang="en-US" altLang="ko-KR" sz="1600" kern="0" spc="-100" dirty="0">
                <a:solidFill>
                  <a:srgbClr val="787878"/>
                </a:solidFill>
                <a:latin typeface="S-Core Dream 3 Light" pitchFamily="34" charset="0"/>
              </a:rPr>
              <a:t>)</a:t>
            </a:r>
            <a:r>
              <a:rPr lang="ko-KR" altLang="en-US" sz="1600" kern="0" spc="-100" dirty="0">
                <a:solidFill>
                  <a:srgbClr val="787878"/>
                </a:solidFill>
                <a:latin typeface="S-Core Dream 3 Light" pitchFamily="34" charset="0"/>
              </a:rPr>
              <a:t>가 떠오르고 있다</a:t>
            </a:r>
            <a:r>
              <a:rPr lang="en-US" altLang="ko-KR" sz="1600" kern="0" spc="-100" dirty="0">
                <a:solidFill>
                  <a:srgbClr val="787878"/>
                </a:solidFill>
                <a:latin typeface="S-Core Dream 3 Light" pitchFamily="34" charset="0"/>
              </a:rPr>
              <a:t>.</a:t>
            </a:r>
            <a:endParaRPr lang="en-US" sz="2000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11C1D1-1850-40CD-972D-A12DF3C5A0BA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25" name="Object 31">
              <a:extLst>
                <a:ext uri="{FF2B5EF4-FFF2-40B4-BE49-F238E27FC236}">
                  <a16:creationId xmlns:a16="http://schemas.microsoft.com/office/drawing/2014/main" id="{9E6D94BC-25F5-460E-8649-713C36D03E0C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주제 및 기술 소개</a:t>
              </a:r>
              <a:endParaRPr lang="en-US" dirty="0"/>
            </a:p>
          </p:txBody>
        </p:sp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7DF98EC8-4ED6-42B1-AF38-5F3CB67BF6EF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pic>
        <p:nvPicPr>
          <p:cNvPr id="1025" name="_x265642176" descr="EMB00002bc85461">
            <a:extLst>
              <a:ext uri="{FF2B5EF4-FFF2-40B4-BE49-F238E27FC236}">
                <a16:creationId xmlns:a16="http://schemas.microsoft.com/office/drawing/2014/main" id="{31C143AD-CF39-4683-ABBA-50022B68D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5"/>
          <a:stretch>
            <a:fillRect/>
          </a:stretch>
        </p:blipFill>
        <p:spPr bwMode="auto">
          <a:xfrm>
            <a:off x="9920829" y="2990610"/>
            <a:ext cx="6943328" cy="559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991DF7-2EE7-477F-AE76-06F3278779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43" y="3981405"/>
            <a:ext cx="728614" cy="644482"/>
          </a:xfrm>
          <a:prstGeom prst="rect">
            <a:avLst/>
          </a:prstGeom>
        </p:spPr>
      </p:pic>
      <p:sp>
        <p:nvSpPr>
          <p:cNvPr id="27" name="Object 19">
            <a:extLst>
              <a:ext uri="{FF2B5EF4-FFF2-40B4-BE49-F238E27FC236}">
                <a16:creationId xmlns:a16="http://schemas.microsoft.com/office/drawing/2014/main" id="{B333CF50-8D56-4A72-828B-01CA12CA893C}"/>
              </a:ext>
            </a:extLst>
          </p:cNvPr>
          <p:cNvSpPr txBox="1"/>
          <p:nvPr/>
        </p:nvSpPr>
        <p:spPr>
          <a:xfrm>
            <a:off x="2286000" y="4072813"/>
            <a:ext cx="584459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100" dirty="0">
                <a:solidFill>
                  <a:srgbClr val="494949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S-Core Dream 3 Light" pitchFamily="34" charset="0"/>
              </a:rPr>
              <a:t>반려동물 연관 사업이 유망 산업으로 떠오름</a:t>
            </a:r>
            <a:endParaRPr lang="en-US" sz="3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F6FEEC-8FB8-44D9-AEEA-6060DF783A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117768"/>
            <a:ext cx="5715000" cy="39355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EBC2BF-4069-4153-B179-AF2E65A7FDDB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43" name="Object 31">
              <a:extLst>
                <a:ext uri="{FF2B5EF4-FFF2-40B4-BE49-F238E27FC236}">
                  <a16:creationId xmlns:a16="http://schemas.microsoft.com/office/drawing/2014/main" id="{1CA4E010-3F24-43B3-9F8C-DC5F09559AE8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주제 및 기술 소개</a:t>
              </a:r>
              <a:endParaRPr lang="en-US" dirty="0"/>
            </a:p>
          </p:txBody>
        </p:sp>
        <p:sp>
          <p:nvSpPr>
            <p:cNvPr id="45" name="Object 32">
              <a:extLst>
                <a:ext uri="{FF2B5EF4-FFF2-40B4-BE49-F238E27FC236}">
                  <a16:creationId xmlns:a16="http://schemas.microsoft.com/office/drawing/2014/main" id="{715914B1-EEF1-4938-B330-1033C9A1AEA2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C2A4C62-7335-4BA7-A6AC-2DFB689F185A}"/>
              </a:ext>
            </a:extLst>
          </p:cNvPr>
          <p:cNvSpPr txBox="1"/>
          <p:nvPr/>
        </p:nvSpPr>
        <p:spPr>
          <a:xfrm>
            <a:off x="2388394" y="3242639"/>
            <a:ext cx="7704396" cy="46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3660A3-1EB3-40FA-A06C-CBDAAC1A6E25}"/>
              </a:ext>
            </a:extLst>
          </p:cNvPr>
          <p:cNvGrpSpPr/>
          <p:nvPr/>
        </p:nvGrpSpPr>
        <p:grpSpPr>
          <a:xfrm>
            <a:off x="1828800" y="3217305"/>
            <a:ext cx="3692510" cy="4920000"/>
            <a:chOff x="1594015" y="2941870"/>
            <a:chExt cx="3692510" cy="4920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935A89D-D556-44AE-AA5A-273575B6DBFA}"/>
                </a:ext>
              </a:extLst>
            </p:cNvPr>
            <p:cNvGrpSpPr/>
            <p:nvPr/>
          </p:nvGrpSpPr>
          <p:grpSpPr>
            <a:xfrm>
              <a:off x="1594015" y="2941870"/>
              <a:ext cx="3692510" cy="3875284"/>
              <a:chOff x="2514600" y="3242639"/>
              <a:chExt cx="3692510" cy="3875284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EDDBC14-92DC-48F2-A9A8-96E4C2E93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514600" y="3619500"/>
                <a:ext cx="3692510" cy="3498423"/>
              </a:xfrm>
              <a:prstGeom prst="rect">
                <a:avLst/>
              </a:prstGeom>
            </p:spPr>
          </p:pic>
          <p:sp>
            <p:nvSpPr>
              <p:cNvPr id="53" name="직사각형 29">
                <a:extLst>
                  <a:ext uri="{FF2B5EF4-FFF2-40B4-BE49-F238E27FC236}">
                    <a16:creationId xmlns:a16="http://schemas.microsoft.com/office/drawing/2014/main" id="{DD15C6CC-C29B-47C7-8B7B-25376B587DC9}"/>
                  </a:ext>
                </a:extLst>
              </p:cNvPr>
              <p:cNvSpPr/>
              <p:nvPr/>
            </p:nvSpPr>
            <p:spPr>
              <a:xfrm>
                <a:off x="2514600" y="3242639"/>
                <a:ext cx="3690084" cy="404863"/>
              </a:xfrm>
              <a:prstGeom prst="rect">
                <a:avLst/>
              </a:prstGeom>
              <a:solidFill>
                <a:srgbClr val="D2C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4" name="TextBox 30">
                <a:extLst>
                  <a:ext uri="{FF2B5EF4-FFF2-40B4-BE49-F238E27FC236}">
                    <a16:creationId xmlns:a16="http://schemas.microsoft.com/office/drawing/2014/main" id="{86F27555-819F-47B7-9E5E-76685DCD1437}"/>
                  </a:ext>
                </a:extLst>
              </p:cNvPr>
              <p:cNvSpPr txBox="1"/>
              <p:nvPr/>
            </p:nvSpPr>
            <p:spPr>
              <a:xfrm>
                <a:off x="3175831" y="3279367"/>
                <a:ext cx="24626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KoPubWorld돋움체 Light"/>
                    <a:ea typeface="KoPubWorld돋움체 Light"/>
                    <a:cs typeface="KoPubWorld돋움체 Light"/>
                  </a:rPr>
                  <a:t>펫피</a:t>
                </a:r>
              </a:p>
            </p:txBody>
          </p:sp>
        </p:grpSp>
        <p:sp>
          <p:nvSpPr>
            <p:cNvPr id="55" name="TextBox 35">
              <a:extLst>
                <a:ext uri="{FF2B5EF4-FFF2-40B4-BE49-F238E27FC236}">
                  <a16:creationId xmlns:a16="http://schemas.microsoft.com/office/drawing/2014/main" id="{93B8A8A2-2058-4060-B733-8B47EB453B3F}"/>
                </a:ext>
              </a:extLst>
            </p:cNvPr>
            <p:cNvSpPr txBox="1"/>
            <p:nvPr/>
          </p:nvSpPr>
          <p:spPr>
            <a:xfrm>
              <a:off x="1934382" y="7030873"/>
              <a:ext cx="30093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커뮤니티 기능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O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회원가입필수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산책기능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: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거리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,</a:t>
              </a:r>
              <a:r>
                <a:rPr lang="ko-KR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시간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측정식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7F5E4C-EF3F-400C-8A79-6AF3C549BB62}"/>
              </a:ext>
            </a:extLst>
          </p:cNvPr>
          <p:cNvGrpSpPr/>
          <p:nvPr/>
        </p:nvGrpSpPr>
        <p:grpSpPr>
          <a:xfrm>
            <a:off x="7298958" y="3230665"/>
            <a:ext cx="3690084" cy="4925150"/>
            <a:chOff x="6433186" y="3170526"/>
            <a:chExt cx="3690084" cy="4925150"/>
          </a:xfrm>
        </p:grpSpPr>
        <p:sp>
          <p:nvSpPr>
            <p:cNvPr id="57" name="TextBox 35">
              <a:extLst>
                <a:ext uri="{FF2B5EF4-FFF2-40B4-BE49-F238E27FC236}">
                  <a16:creationId xmlns:a16="http://schemas.microsoft.com/office/drawing/2014/main" id="{21A83B9F-3EB1-456D-8C22-299A19B7FA4C}"/>
                </a:ext>
              </a:extLst>
            </p:cNvPr>
            <p:cNvSpPr txBox="1"/>
            <p:nvPr/>
          </p:nvSpPr>
          <p:spPr>
            <a:xfrm>
              <a:off x="6683928" y="7264679"/>
              <a:ext cx="31886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커뮤니티 기능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회원가입필수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산책기능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: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거리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,</a:t>
              </a:r>
              <a:r>
                <a:rPr lang="ko-KR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시간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측정식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53BB1D6-FDFD-4343-8924-3385997389A0}"/>
                </a:ext>
              </a:extLst>
            </p:cNvPr>
            <p:cNvGrpSpPr/>
            <p:nvPr/>
          </p:nvGrpSpPr>
          <p:grpSpPr>
            <a:xfrm>
              <a:off x="6433186" y="3170526"/>
              <a:ext cx="3690084" cy="3885229"/>
              <a:chOff x="6474572" y="3141930"/>
              <a:chExt cx="3690084" cy="3885229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0E76C4C2-CF50-4817-9094-A96800FBA4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476999" y="3533589"/>
                <a:ext cx="3687657" cy="3493570"/>
              </a:xfrm>
              <a:prstGeom prst="rect">
                <a:avLst/>
              </a:prstGeom>
            </p:spPr>
          </p:pic>
          <p:sp>
            <p:nvSpPr>
              <p:cNvPr id="60" name="직사각형 29">
                <a:extLst>
                  <a:ext uri="{FF2B5EF4-FFF2-40B4-BE49-F238E27FC236}">
                    <a16:creationId xmlns:a16="http://schemas.microsoft.com/office/drawing/2014/main" id="{82070A88-FAB0-41DD-B40C-3A7994A41EB5}"/>
                  </a:ext>
                </a:extLst>
              </p:cNvPr>
              <p:cNvSpPr/>
              <p:nvPr/>
            </p:nvSpPr>
            <p:spPr>
              <a:xfrm>
                <a:off x="6474572" y="3141930"/>
                <a:ext cx="3690084" cy="404863"/>
              </a:xfrm>
              <a:prstGeom prst="rect">
                <a:avLst/>
              </a:prstGeom>
              <a:solidFill>
                <a:srgbClr val="D2C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1" name="TextBox 30">
                <a:extLst>
                  <a:ext uri="{FF2B5EF4-FFF2-40B4-BE49-F238E27FC236}">
                    <a16:creationId xmlns:a16="http://schemas.microsoft.com/office/drawing/2014/main" id="{08F8B34B-1548-468B-9B43-64BBFAF41C43}"/>
                  </a:ext>
                </a:extLst>
              </p:cNvPr>
              <p:cNvSpPr txBox="1"/>
              <p:nvPr/>
            </p:nvSpPr>
            <p:spPr>
              <a:xfrm>
                <a:off x="7090556" y="3178658"/>
                <a:ext cx="24626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b="1" dirty="0">
                    <a:solidFill>
                      <a:schemeClr val="dk1"/>
                    </a:solidFill>
                    <a:latin typeface="KoPubWorld돋움체 Light"/>
                    <a:ea typeface="KoPubWorld돋움체 Light"/>
                    <a:cs typeface="KoPubWorld돋움체 Light"/>
                  </a:rPr>
                  <a:t>위들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C766BA-26FB-4991-BC85-C60FCB468E70}"/>
              </a:ext>
            </a:extLst>
          </p:cNvPr>
          <p:cNvGrpSpPr/>
          <p:nvPr/>
        </p:nvGrpSpPr>
        <p:grpSpPr>
          <a:xfrm>
            <a:off x="12769116" y="3229726"/>
            <a:ext cx="3690084" cy="4920673"/>
            <a:chOff x="10515600" y="3175002"/>
            <a:chExt cx="3690084" cy="4920673"/>
          </a:xfrm>
        </p:grpSpPr>
        <p:sp>
          <p:nvSpPr>
            <p:cNvPr id="59" name="TextBox 35">
              <a:extLst>
                <a:ext uri="{FF2B5EF4-FFF2-40B4-BE49-F238E27FC236}">
                  <a16:creationId xmlns:a16="http://schemas.microsoft.com/office/drawing/2014/main" id="{ED72FCD2-51BE-45F6-A9EB-9C6E5AF4E62F}"/>
                </a:ext>
              </a:extLst>
            </p:cNvPr>
            <p:cNvSpPr txBox="1"/>
            <p:nvPr/>
          </p:nvSpPr>
          <p:spPr>
            <a:xfrm>
              <a:off x="10693028" y="7264678"/>
              <a:ext cx="33352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커뮤니티 기능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회원가입 기능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산책기능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: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거리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,</a:t>
              </a:r>
              <a:r>
                <a:rPr lang="ko-KR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시간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측정식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283D59-BFCE-460B-B3A5-4DA72F4F042F}"/>
                </a:ext>
              </a:extLst>
            </p:cNvPr>
            <p:cNvGrpSpPr/>
            <p:nvPr/>
          </p:nvGrpSpPr>
          <p:grpSpPr>
            <a:xfrm>
              <a:off x="10515600" y="3175002"/>
              <a:ext cx="3690084" cy="3914702"/>
              <a:chOff x="10365350" y="3133798"/>
              <a:chExt cx="3690084" cy="3914702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E3AE5F5-C57D-4CDA-A413-8B91AFB3CD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380772" y="3546289"/>
                <a:ext cx="3663950" cy="3502211"/>
              </a:xfrm>
              <a:prstGeom prst="rect">
                <a:avLst/>
              </a:prstGeom>
            </p:spPr>
          </p:pic>
          <p:sp>
            <p:nvSpPr>
              <p:cNvPr id="62" name="직사각형 29">
                <a:extLst>
                  <a:ext uri="{FF2B5EF4-FFF2-40B4-BE49-F238E27FC236}">
                    <a16:creationId xmlns:a16="http://schemas.microsoft.com/office/drawing/2014/main" id="{D360F2B8-5DF0-45A4-A143-58ED0276DEC2}"/>
                  </a:ext>
                </a:extLst>
              </p:cNvPr>
              <p:cNvSpPr/>
              <p:nvPr/>
            </p:nvSpPr>
            <p:spPr>
              <a:xfrm>
                <a:off x="10365350" y="3133798"/>
                <a:ext cx="3690084" cy="404863"/>
              </a:xfrm>
              <a:prstGeom prst="rect">
                <a:avLst/>
              </a:prstGeom>
              <a:solidFill>
                <a:srgbClr val="D2C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3" name="TextBox 30">
                <a:extLst>
                  <a:ext uri="{FF2B5EF4-FFF2-40B4-BE49-F238E27FC236}">
                    <a16:creationId xmlns:a16="http://schemas.microsoft.com/office/drawing/2014/main" id="{9314C5F7-AD64-47D9-A0BF-6A95C30162EA}"/>
                  </a:ext>
                </a:extLst>
              </p:cNvPr>
              <p:cNvSpPr txBox="1"/>
              <p:nvPr/>
            </p:nvSpPr>
            <p:spPr>
              <a:xfrm>
                <a:off x="10981334" y="3170526"/>
                <a:ext cx="24626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b="1" dirty="0" err="1">
                    <a:solidFill>
                      <a:schemeClr val="dk1"/>
                    </a:solidFill>
                    <a:latin typeface="KoPubWorld돋움체 Light"/>
                    <a:ea typeface="KoPubWorld돋움체 Light"/>
                    <a:cs typeface="KoPubWorld돋움체 Light"/>
                  </a:rPr>
                  <a:t>산책가자</a:t>
                </a:r>
                <a:endParaRPr lang="ko-KR" altLang="en-US" sz="1600" b="1" dirty="0">
                  <a:solidFill>
                    <a:schemeClr val="dk1"/>
                  </a:solidFill>
                  <a:latin typeface="KoPubWorld돋움체 Light"/>
                  <a:ea typeface="KoPubWorld돋움체 Light"/>
                  <a:cs typeface="KoPubWorld돋움체 Light"/>
                </a:endParaRP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D75E5B8-0AA3-412F-8DB2-255BF4E37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188" y="2162562"/>
            <a:ext cx="10881624" cy="6340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9184905"/>
            <a:ext cx="18342857" cy="1598318"/>
            <a:chOff x="0" y="9184905"/>
            <a:chExt cx="18342857" cy="15983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184905"/>
              <a:ext cx="18342857" cy="1598318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2EBC2BF-4069-4153-B179-AF2E65A7FDDB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43" name="Object 31">
              <a:extLst>
                <a:ext uri="{FF2B5EF4-FFF2-40B4-BE49-F238E27FC236}">
                  <a16:creationId xmlns:a16="http://schemas.microsoft.com/office/drawing/2014/main" id="{1CA4E010-3F24-43B3-9F8C-DC5F09559AE8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주제 및 기술 소개</a:t>
              </a:r>
              <a:endParaRPr lang="en-US" dirty="0"/>
            </a:p>
          </p:txBody>
        </p:sp>
        <p:sp>
          <p:nvSpPr>
            <p:cNvPr id="45" name="Object 32">
              <a:extLst>
                <a:ext uri="{FF2B5EF4-FFF2-40B4-BE49-F238E27FC236}">
                  <a16:creationId xmlns:a16="http://schemas.microsoft.com/office/drawing/2014/main" id="{715914B1-EEF1-4938-B330-1033C9A1AEA2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C2A4C62-7335-4BA7-A6AC-2DFB689F185A}"/>
              </a:ext>
            </a:extLst>
          </p:cNvPr>
          <p:cNvSpPr txBox="1"/>
          <p:nvPr/>
        </p:nvSpPr>
        <p:spPr>
          <a:xfrm>
            <a:off x="2388394" y="3242639"/>
            <a:ext cx="7704396" cy="467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1">
                  <a:lumMod val="65000"/>
                  <a:lumOff val="35000"/>
                </a:schemeClr>
              </a:buClr>
              <a:buNone/>
              <a:defRPr/>
            </a:pP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73660A3-1EB3-40FA-A06C-CBDAAC1A6E25}"/>
              </a:ext>
            </a:extLst>
          </p:cNvPr>
          <p:cNvGrpSpPr/>
          <p:nvPr/>
        </p:nvGrpSpPr>
        <p:grpSpPr>
          <a:xfrm>
            <a:off x="1828800" y="3217305"/>
            <a:ext cx="3692510" cy="4920000"/>
            <a:chOff x="1594015" y="2941870"/>
            <a:chExt cx="3692510" cy="49200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935A89D-D556-44AE-AA5A-273575B6DBFA}"/>
                </a:ext>
              </a:extLst>
            </p:cNvPr>
            <p:cNvGrpSpPr/>
            <p:nvPr/>
          </p:nvGrpSpPr>
          <p:grpSpPr>
            <a:xfrm>
              <a:off x="1594015" y="2941870"/>
              <a:ext cx="3692510" cy="3875284"/>
              <a:chOff x="2514600" y="3242639"/>
              <a:chExt cx="3692510" cy="3875284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0EDDBC14-92DC-48F2-A9A8-96E4C2E93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514600" y="3619500"/>
                <a:ext cx="3692510" cy="3498423"/>
              </a:xfrm>
              <a:prstGeom prst="rect">
                <a:avLst/>
              </a:prstGeom>
            </p:spPr>
          </p:pic>
          <p:sp>
            <p:nvSpPr>
              <p:cNvPr id="53" name="직사각형 29">
                <a:extLst>
                  <a:ext uri="{FF2B5EF4-FFF2-40B4-BE49-F238E27FC236}">
                    <a16:creationId xmlns:a16="http://schemas.microsoft.com/office/drawing/2014/main" id="{DD15C6CC-C29B-47C7-8B7B-25376B587DC9}"/>
                  </a:ext>
                </a:extLst>
              </p:cNvPr>
              <p:cNvSpPr/>
              <p:nvPr/>
            </p:nvSpPr>
            <p:spPr>
              <a:xfrm>
                <a:off x="2514600" y="3242639"/>
                <a:ext cx="3690084" cy="404863"/>
              </a:xfrm>
              <a:prstGeom prst="rect">
                <a:avLst/>
              </a:prstGeom>
              <a:solidFill>
                <a:srgbClr val="D2C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4" name="TextBox 30">
                <a:extLst>
                  <a:ext uri="{FF2B5EF4-FFF2-40B4-BE49-F238E27FC236}">
                    <a16:creationId xmlns:a16="http://schemas.microsoft.com/office/drawing/2014/main" id="{86F27555-819F-47B7-9E5E-76685DCD1437}"/>
                  </a:ext>
                </a:extLst>
              </p:cNvPr>
              <p:cNvSpPr txBox="1"/>
              <p:nvPr/>
            </p:nvSpPr>
            <p:spPr>
              <a:xfrm>
                <a:off x="3175831" y="3279367"/>
                <a:ext cx="24626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dk1"/>
                    </a:solidFill>
                    <a:latin typeface="KoPubWorld돋움체 Light"/>
                    <a:ea typeface="KoPubWorld돋움체 Light"/>
                    <a:cs typeface="KoPubWorld돋움체 Light"/>
                  </a:rPr>
                  <a:t>펫피</a:t>
                </a:r>
              </a:p>
            </p:txBody>
          </p:sp>
        </p:grpSp>
        <p:sp>
          <p:nvSpPr>
            <p:cNvPr id="55" name="TextBox 35">
              <a:extLst>
                <a:ext uri="{FF2B5EF4-FFF2-40B4-BE49-F238E27FC236}">
                  <a16:creationId xmlns:a16="http://schemas.microsoft.com/office/drawing/2014/main" id="{93B8A8A2-2058-4060-B733-8B47EB453B3F}"/>
                </a:ext>
              </a:extLst>
            </p:cNvPr>
            <p:cNvSpPr txBox="1"/>
            <p:nvPr/>
          </p:nvSpPr>
          <p:spPr>
            <a:xfrm>
              <a:off x="1934382" y="7030873"/>
              <a:ext cx="30093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커뮤니티 기능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O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회원가입필수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산책기능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: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거리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,</a:t>
              </a:r>
              <a:r>
                <a:rPr lang="ko-KR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시간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측정식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B7F5E4C-EF3F-400C-8A79-6AF3C549BB62}"/>
              </a:ext>
            </a:extLst>
          </p:cNvPr>
          <p:cNvGrpSpPr/>
          <p:nvPr/>
        </p:nvGrpSpPr>
        <p:grpSpPr>
          <a:xfrm>
            <a:off x="7298958" y="3230665"/>
            <a:ext cx="3690084" cy="4925150"/>
            <a:chOff x="6433186" y="3170526"/>
            <a:chExt cx="3690084" cy="4925150"/>
          </a:xfrm>
        </p:grpSpPr>
        <p:sp>
          <p:nvSpPr>
            <p:cNvPr id="57" name="TextBox 35">
              <a:extLst>
                <a:ext uri="{FF2B5EF4-FFF2-40B4-BE49-F238E27FC236}">
                  <a16:creationId xmlns:a16="http://schemas.microsoft.com/office/drawing/2014/main" id="{21A83B9F-3EB1-456D-8C22-299A19B7FA4C}"/>
                </a:ext>
              </a:extLst>
            </p:cNvPr>
            <p:cNvSpPr txBox="1"/>
            <p:nvPr/>
          </p:nvSpPr>
          <p:spPr>
            <a:xfrm>
              <a:off x="6683928" y="7264679"/>
              <a:ext cx="31886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커뮤니티 기능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회원가입필수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산책기능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: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거리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,</a:t>
              </a:r>
              <a:r>
                <a:rPr lang="ko-KR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시간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측정식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53BB1D6-FDFD-4343-8924-3385997389A0}"/>
                </a:ext>
              </a:extLst>
            </p:cNvPr>
            <p:cNvGrpSpPr/>
            <p:nvPr/>
          </p:nvGrpSpPr>
          <p:grpSpPr>
            <a:xfrm>
              <a:off x="6433186" y="3170526"/>
              <a:ext cx="3690084" cy="3885229"/>
              <a:chOff x="6474572" y="3141930"/>
              <a:chExt cx="3690084" cy="3885229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0E76C4C2-CF50-4817-9094-A96800FBA4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6476999" y="3533589"/>
                <a:ext cx="3687657" cy="3493570"/>
              </a:xfrm>
              <a:prstGeom prst="rect">
                <a:avLst/>
              </a:prstGeom>
            </p:spPr>
          </p:pic>
          <p:sp>
            <p:nvSpPr>
              <p:cNvPr id="60" name="직사각형 29">
                <a:extLst>
                  <a:ext uri="{FF2B5EF4-FFF2-40B4-BE49-F238E27FC236}">
                    <a16:creationId xmlns:a16="http://schemas.microsoft.com/office/drawing/2014/main" id="{82070A88-FAB0-41DD-B40C-3A7994A41EB5}"/>
                  </a:ext>
                </a:extLst>
              </p:cNvPr>
              <p:cNvSpPr/>
              <p:nvPr/>
            </p:nvSpPr>
            <p:spPr>
              <a:xfrm>
                <a:off x="6474572" y="3141930"/>
                <a:ext cx="3690084" cy="404863"/>
              </a:xfrm>
              <a:prstGeom prst="rect">
                <a:avLst/>
              </a:prstGeom>
              <a:solidFill>
                <a:srgbClr val="D2C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1" name="TextBox 30">
                <a:extLst>
                  <a:ext uri="{FF2B5EF4-FFF2-40B4-BE49-F238E27FC236}">
                    <a16:creationId xmlns:a16="http://schemas.microsoft.com/office/drawing/2014/main" id="{08F8B34B-1548-468B-9B43-64BBFAF41C43}"/>
                  </a:ext>
                </a:extLst>
              </p:cNvPr>
              <p:cNvSpPr txBox="1"/>
              <p:nvPr/>
            </p:nvSpPr>
            <p:spPr>
              <a:xfrm>
                <a:off x="7090556" y="3178658"/>
                <a:ext cx="24626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b="1" dirty="0">
                    <a:solidFill>
                      <a:schemeClr val="dk1"/>
                    </a:solidFill>
                    <a:latin typeface="KoPubWorld돋움체 Light"/>
                    <a:ea typeface="KoPubWorld돋움체 Light"/>
                    <a:cs typeface="KoPubWorld돋움체 Light"/>
                  </a:rPr>
                  <a:t>위들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0C766BA-26FB-4991-BC85-C60FCB468E70}"/>
              </a:ext>
            </a:extLst>
          </p:cNvPr>
          <p:cNvGrpSpPr/>
          <p:nvPr/>
        </p:nvGrpSpPr>
        <p:grpSpPr>
          <a:xfrm>
            <a:off x="12769116" y="3229726"/>
            <a:ext cx="3690084" cy="4920673"/>
            <a:chOff x="10515600" y="3175002"/>
            <a:chExt cx="3690084" cy="4920673"/>
          </a:xfrm>
        </p:grpSpPr>
        <p:sp>
          <p:nvSpPr>
            <p:cNvPr id="59" name="TextBox 35">
              <a:extLst>
                <a:ext uri="{FF2B5EF4-FFF2-40B4-BE49-F238E27FC236}">
                  <a16:creationId xmlns:a16="http://schemas.microsoft.com/office/drawing/2014/main" id="{ED72FCD2-51BE-45F6-A9EB-9C6E5AF4E62F}"/>
                </a:ext>
              </a:extLst>
            </p:cNvPr>
            <p:cNvSpPr txBox="1"/>
            <p:nvPr/>
          </p:nvSpPr>
          <p:spPr>
            <a:xfrm>
              <a:off x="10693028" y="7264678"/>
              <a:ext cx="33352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커뮤니티 기능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회원가입 기능 </a:t>
              </a:r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X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oPubWorld돋움체 Light"/>
              </a:endParaRPr>
            </a:p>
            <a:p>
              <a:pPr algn="ctr">
                <a:defRPr/>
              </a:pP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산책기능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: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거리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,</a:t>
              </a:r>
              <a:r>
                <a:rPr lang="ko-KR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 시간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KoPubWorld돋움체 Light"/>
                </a:rPr>
                <a:t>측정식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283D59-BFCE-460B-B3A5-4DA72F4F042F}"/>
                </a:ext>
              </a:extLst>
            </p:cNvPr>
            <p:cNvGrpSpPr/>
            <p:nvPr/>
          </p:nvGrpSpPr>
          <p:grpSpPr>
            <a:xfrm>
              <a:off x="10515600" y="3175002"/>
              <a:ext cx="3690084" cy="3914702"/>
              <a:chOff x="10365350" y="3133798"/>
              <a:chExt cx="3690084" cy="3914702"/>
            </a:xfrm>
          </p:grpSpPr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CE3AE5F5-C57D-4CDA-A413-8B91AFB3CD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380772" y="3546289"/>
                <a:ext cx="3663950" cy="3502211"/>
              </a:xfrm>
              <a:prstGeom prst="rect">
                <a:avLst/>
              </a:prstGeom>
            </p:spPr>
          </p:pic>
          <p:sp>
            <p:nvSpPr>
              <p:cNvPr id="62" name="직사각형 29">
                <a:extLst>
                  <a:ext uri="{FF2B5EF4-FFF2-40B4-BE49-F238E27FC236}">
                    <a16:creationId xmlns:a16="http://schemas.microsoft.com/office/drawing/2014/main" id="{D360F2B8-5DF0-45A4-A143-58ED0276DEC2}"/>
                  </a:ext>
                </a:extLst>
              </p:cNvPr>
              <p:cNvSpPr/>
              <p:nvPr/>
            </p:nvSpPr>
            <p:spPr>
              <a:xfrm>
                <a:off x="10365350" y="3133798"/>
                <a:ext cx="3690084" cy="404863"/>
              </a:xfrm>
              <a:prstGeom prst="rect">
                <a:avLst/>
              </a:prstGeom>
              <a:solidFill>
                <a:srgbClr val="D2C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3" name="TextBox 30">
                <a:extLst>
                  <a:ext uri="{FF2B5EF4-FFF2-40B4-BE49-F238E27FC236}">
                    <a16:creationId xmlns:a16="http://schemas.microsoft.com/office/drawing/2014/main" id="{9314C5F7-AD64-47D9-A0BF-6A95C30162EA}"/>
                  </a:ext>
                </a:extLst>
              </p:cNvPr>
              <p:cNvSpPr txBox="1"/>
              <p:nvPr/>
            </p:nvSpPr>
            <p:spPr>
              <a:xfrm>
                <a:off x="10981334" y="3170526"/>
                <a:ext cx="246262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b="1" dirty="0" err="1">
                    <a:solidFill>
                      <a:schemeClr val="dk1"/>
                    </a:solidFill>
                    <a:latin typeface="KoPubWorld돋움체 Light"/>
                    <a:ea typeface="KoPubWorld돋움체 Light"/>
                    <a:cs typeface="KoPubWorld돋움체 Light"/>
                  </a:rPr>
                  <a:t>산책가자</a:t>
                </a:r>
                <a:endParaRPr lang="ko-KR" altLang="en-US" sz="1600" b="1" dirty="0">
                  <a:solidFill>
                    <a:schemeClr val="dk1"/>
                  </a:solidFill>
                  <a:latin typeface="KoPubWorld돋움체 Light"/>
                  <a:ea typeface="KoPubWorld돋움체 Light"/>
                  <a:cs typeface="KoPubWorld돋움체 Light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CE18347-35CE-4183-B669-629E2FC2F586}"/>
              </a:ext>
            </a:extLst>
          </p:cNvPr>
          <p:cNvGrpSpPr/>
          <p:nvPr/>
        </p:nvGrpSpPr>
        <p:grpSpPr>
          <a:xfrm>
            <a:off x="0" y="2065534"/>
            <a:ext cx="18288000" cy="7095071"/>
            <a:chOff x="0" y="2065534"/>
            <a:chExt cx="18288000" cy="709507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EAB0B5C-7C5F-47D9-86EF-1A5A92245204}"/>
                </a:ext>
              </a:extLst>
            </p:cNvPr>
            <p:cNvSpPr/>
            <p:nvPr/>
          </p:nvSpPr>
          <p:spPr>
            <a:xfrm>
              <a:off x="0" y="2065534"/>
              <a:ext cx="18288000" cy="70950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9C81BD0E-05E3-4AC2-8DBC-0D4E55199C38}"/>
                </a:ext>
              </a:extLst>
            </p:cNvPr>
            <p:cNvGrpSpPr/>
            <p:nvPr/>
          </p:nvGrpSpPr>
          <p:grpSpPr>
            <a:xfrm>
              <a:off x="1879028" y="3855449"/>
              <a:ext cx="3073624" cy="3073624"/>
              <a:chOff x="2668171" y="3224319"/>
              <a:chExt cx="1019530" cy="1019530"/>
            </a:xfrm>
          </p:grpSpPr>
          <p:grpSp>
            <p:nvGrpSpPr>
              <p:cNvPr id="69" name="그룹 1003">
                <a:extLst>
                  <a:ext uri="{FF2B5EF4-FFF2-40B4-BE49-F238E27FC236}">
                    <a16:creationId xmlns:a16="http://schemas.microsoft.com/office/drawing/2014/main" id="{96DC8B1E-859A-45DE-A86B-AA08205772F8}"/>
                  </a:ext>
                </a:extLst>
              </p:cNvPr>
              <p:cNvGrpSpPr/>
              <p:nvPr/>
            </p:nvGrpSpPr>
            <p:grpSpPr>
              <a:xfrm>
                <a:off x="2668171" y="3224319"/>
                <a:ext cx="1019530" cy="1019530"/>
                <a:chOff x="2668171" y="3224319"/>
                <a:chExt cx="1019530" cy="1019530"/>
              </a:xfrm>
            </p:grpSpPr>
            <p:pic>
              <p:nvPicPr>
                <p:cNvPr id="71" name="Object 18">
                  <a:extLst>
                    <a:ext uri="{FF2B5EF4-FFF2-40B4-BE49-F238E27FC236}">
                      <a16:creationId xmlns:a16="http://schemas.microsoft.com/office/drawing/2014/main" id="{A6EB9FC6-D3A9-4163-98E7-203562225F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668171" y="3224319"/>
                  <a:ext cx="1019530" cy="1019530"/>
                </a:xfrm>
                <a:prstGeom prst="rect">
                  <a:avLst/>
                </a:prstGeom>
              </p:spPr>
            </p:pic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AD921C2-0833-457C-8BBE-75D146618417}"/>
                  </a:ext>
                </a:extLst>
              </p:cNvPr>
              <p:cNvSpPr txBox="1"/>
              <p:nvPr/>
            </p:nvSpPr>
            <p:spPr>
              <a:xfrm>
                <a:off x="2866762" y="3538918"/>
                <a:ext cx="622344" cy="35070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altLang="ko-KR" sz="8000" dirty="0">
                    <a:solidFill>
                      <a:schemeClr val="bg1"/>
                    </a:solidFill>
                    <a:latin typeface="Bebas"/>
                    <a:ea typeface="Noto Sans" panose="020B0502040504020204" pitchFamily="34" charset="0"/>
                    <a:cs typeface="Noto Sans" panose="020B0502040504020204" pitchFamily="34" charset="0"/>
                  </a:rPr>
                  <a:t>UP</a:t>
                </a:r>
                <a:endParaRPr lang="ko-KR" altLang="en-US" sz="8000" dirty="0">
                  <a:solidFill>
                    <a:schemeClr val="bg1"/>
                  </a:solidFill>
                  <a:latin typeface="Bebas"/>
                  <a:cs typeface="Noto Sans" panose="020B0502040504020204" pitchFamily="34" charset="0"/>
                </a:endParaRPr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F29D35E-D819-4C7F-B344-C675A05A0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0724" y="3410101"/>
              <a:ext cx="3866551" cy="386655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530468F-F7C3-4703-B530-6F70AB05E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2168" y="3779982"/>
              <a:ext cx="2983979" cy="2983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36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11C1D1-1850-40CD-972D-A12DF3C5A0BA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25" name="Object 31">
              <a:extLst>
                <a:ext uri="{FF2B5EF4-FFF2-40B4-BE49-F238E27FC236}">
                  <a16:creationId xmlns:a16="http://schemas.microsoft.com/office/drawing/2014/main" id="{9E6D94BC-25F5-460E-8649-713C36D03E0C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 err="1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유스케이스</a:t>
              </a:r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 다이어그램</a:t>
              </a:r>
              <a:endParaRPr lang="en-US" dirty="0"/>
            </a:p>
          </p:txBody>
        </p:sp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7DF98EC8-4ED6-42B1-AF38-5F3CB67BF6EF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396A603A-5029-480C-BAC8-5FF01BBB1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199" y="1671631"/>
            <a:ext cx="30513205" cy="597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81765560" descr="EMB00002bc85466">
            <a:extLst>
              <a:ext uri="{FF2B5EF4-FFF2-40B4-BE49-F238E27FC236}">
                <a16:creationId xmlns:a16="http://schemas.microsoft.com/office/drawing/2014/main" id="{0BCA4F8B-27B6-4220-9C8C-B3E0B07B9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430" y="1981337"/>
            <a:ext cx="10402854" cy="83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_x181765560" descr="EMB00002bc85466">
            <a:extLst>
              <a:ext uri="{FF2B5EF4-FFF2-40B4-BE49-F238E27FC236}">
                <a16:creationId xmlns:a16="http://schemas.microsoft.com/office/drawing/2014/main" id="{D6BDFABD-7EA9-4F65-8137-48EFB4F1D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26"/>
          <a:stretch/>
        </p:blipFill>
        <p:spPr bwMode="auto">
          <a:xfrm>
            <a:off x="1905000" y="2814813"/>
            <a:ext cx="14773930" cy="64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그룹 4108">
            <a:extLst>
              <a:ext uri="{FF2B5EF4-FFF2-40B4-BE49-F238E27FC236}">
                <a16:creationId xmlns:a16="http://schemas.microsoft.com/office/drawing/2014/main" id="{5D9F17ED-A1B1-43FF-8A51-AE10F52C9E79}"/>
              </a:ext>
            </a:extLst>
          </p:cNvPr>
          <p:cNvGrpSpPr/>
          <p:nvPr/>
        </p:nvGrpSpPr>
        <p:grpSpPr>
          <a:xfrm>
            <a:off x="8153400" y="3771900"/>
            <a:ext cx="3886200" cy="3810000"/>
            <a:chOff x="8153400" y="3771900"/>
            <a:chExt cx="3886200" cy="3810000"/>
          </a:xfrm>
        </p:grpSpPr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2195E0F1-7D8D-461F-A566-4F20CE817F7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991600" y="4533900"/>
              <a:ext cx="3810000" cy="2286000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9E06BC8-4CCB-4BF5-8316-FD4F1D63C08C}"/>
                </a:ext>
              </a:extLst>
            </p:cNvPr>
            <p:cNvCxnSpPr>
              <a:cxnSpLocks/>
            </p:cNvCxnSpPr>
            <p:nvPr/>
          </p:nvCxnSpPr>
          <p:spPr>
            <a:xfrm>
              <a:off x="8153400" y="3784600"/>
              <a:ext cx="16002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0B0186-F167-443D-B171-68C36CE7F5AF}"/>
              </a:ext>
            </a:extLst>
          </p:cNvPr>
          <p:cNvCxnSpPr>
            <a:cxnSpLocks/>
          </p:cNvCxnSpPr>
          <p:nvPr/>
        </p:nvCxnSpPr>
        <p:spPr>
          <a:xfrm flipV="1">
            <a:off x="7543800" y="8039100"/>
            <a:ext cx="3429000" cy="457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05" name="그룹 4104">
            <a:extLst>
              <a:ext uri="{FF2B5EF4-FFF2-40B4-BE49-F238E27FC236}">
                <a16:creationId xmlns:a16="http://schemas.microsoft.com/office/drawing/2014/main" id="{54604E8E-423F-49EC-B480-870B37D10F31}"/>
              </a:ext>
            </a:extLst>
          </p:cNvPr>
          <p:cNvGrpSpPr/>
          <p:nvPr/>
        </p:nvGrpSpPr>
        <p:grpSpPr>
          <a:xfrm>
            <a:off x="7543800" y="4229100"/>
            <a:ext cx="4876800" cy="914400"/>
            <a:chOff x="7543800" y="4229100"/>
            <a:chExt cx="4876800" cy="914400"/>
          </a:xfrm>
        </p:grpSpPr>
        <p:cxnSp>
          <p:nvCxnSpPr>
            <p:cNvPr id="4100" name="직선 연결선 4099">
              <a:extLst>
                <a:ext uri="{FF2B5EF4-FFF2-40B4-BE49-F238E27FC236}">
                  <a16:creationId xmlns:a16="http://schemas.microsoft.com/office/drawing/2014/main" id="{6640923A-2C30-4725-A01C-9E3DA0DE6234}"/>
                </a:ext>
              </a:extLst>
            </p:cNvPr>
            <p:cNvCxnSpPr/>
            <p:nvPr/>
          </p:nvCxnSpPr>
          <p:spPr>
            <a:xfrm>
              <a:off x="7543800" y="4229100"/>
              <a:ext cx="0" cy="15240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2" name="직선 연결선 4101">
              <a:extLst>
                <a:ext uri="{FF2B5EF4-FFF2-40B4-BE49-F238E27FC236}">
                  <a16:creationId xmlns:a16="http://schemas.microsoft.com/office/drawing/2014/main" id="{DB733539-5034-4DC3-962F-6B8E76476D9F}"/>
                </a:ext>
              </a:extLst>
            </p:cNvPr>
            <p:cNvCxnSpPr/>
            <p:nvPr/>
          </p:nvCxnSpPr>
          <p:spPr>
            <a:xfrm>
              <a:off x="7543800" y="4381500"/>
              <a:ext cx="4876800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4" name="직선 화살표 연결선 4103">
              <a:extLst>
                <a:ext uri="{FF2B5EF4-FFF2-40B4-BE49-F238E27FC236}">
                  <a16:creationId xmlns:a16="http://schemas.microsoft.com/office/drawing/2014/main" id="{7FFA3406-9EC9-49B2-9833-7D7516FC6E48}"/>
                </a:ext>
              </a:extLst>
            </p:cNvPr>
            <p:cNvCxnSpPr/>
            <p:nvPr/>
          </p:nvCxnSpPr>
          <p:spPr>
            <a:xfrm>
              <a:off x="12420600" y="4381500"/>
              <a:ext cx="0" cy="762000"/>
            </a:xfrm>
            <a:prstGeom prst="straightConnector1">
              <a:avLst/>
            </a:prstGeom>
            <a:ln w="762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06" name="타원 4105">
            <a:extLst>
              <a:ext uri="{FF2B5EF4-FFF2-40B4-BE49-F238E27FC236}">
                <a16:creationId xmlns:a16="http://schemas.microsoft.com/office/drawing/2014/main" id="{5AECBC25-7A13-4456-8EF3-8BD95108F203}"/>
              </a:ext>
            </a:extLst>
          </p:cNvPr>
          <p:cNvSpPr/>
          <p:nvPr/>
        </p:nvSpPr>
        <p:spPr>
          <a:xfrm>
            <a:off x="4038599" y="3619501"/>
            <a:ext cx="4343397" cy="68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28EDD5D-0272-4D10-A8A8-189E203CC2AA}"/>
              </a:ext>
            </a:extLst>
          </p:cNvPr>
          <p:cNvSpPr/>
          <p:nvPr/>
        </p:nvSpPr>
        <p:spPr>
          <a:xfrm>
            <a:off x="5791201" y="8262980"/>
            <a:ext cx="1752600" cy="68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2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11C1D1-1850-40CD-972D-A12DF3C5A0BA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25" name="Object 31">
              <a:extLst>
                <a:ext uri="{FF2B5EF4-FFF2-40B4-BE49-F238E27FC236}">
                  <a16:creationId xmlns:a16="http://schemas.microsoft.com/office/drawing/2014/main" id="{9E6D94BC-25F5-460E-8649-713C36D03E0C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클래스 다이어그램</a:t>
              </a:r>
              <a:endParaRPr lang="en-US" dirty="0"/>
            </a:p>
          </p:txBody>
        </p:sp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7DF98EC8-4ED6-42B1-AF38-5F3CB67BF6EF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80A28D9-984A-4E75-B68D-E1ED2ED5C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157" y="2203659"/>
            <a:ext cx="13487400" cy="80452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23A0F5-F396-47ED-9585-2E4F151AE0E1}"/>
              </a:ext>
            </a:extLst>
          </p:cNvPr>
          <p:cNvSpPr/>
          <p:nvPr/>
        </p:nvSpPr>
        <p:spPr>
          <a:xfrm>
            <a:off x="4267200" y="7886700"/>
            <a:ext cx="1143000" cy="1905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1A39829-8F42-44C6-AE49-C991CFF31AA1}"/>
              </a:ext>
            </a:extLst>
          </p:cNvPr>
          <p:cNvSpPr/>
          <p:nvPr/>
        </p:nvSpPr>
        <p:spPr>
          <a:xfrm>
            <a:off x="5791200" y="7658100"/>
            <a:ext cx="1066800" cy="1066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B03408-3942-40D7-AD92-CB94D65169BD}"/>
              </a:ext>
            </a:extLst>
          </p:cNvPr>
          <p:cNvSpPr/>
          <p:nvPr/>
        </p:nvSpPr>
        <p:spPr>
          <a:xfrm>
            <a:off x="12725400" y="2476500"/>
            <a:ext cx="1219200" cy="129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D14EE8-F2C1-455F-8018-BCF5F842604F}"/>
              </a:ext>
            </a:extLst>
          </p:cNvPr>
          <p:cNvSpPr/>
          <p:nvPr/>
        </p:nvSpPr>
        <p:spPr>
          <a:xfrm>
            <a:off x="5715000" y="4152900"/>
            <a:ext cx="10668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3633B2-A4E9-489F-B670-31898746D03B}"/>
              </a:ext>
            </a:extLst>
          </p:cNvPr>
          <p:cNvSpPr/>
          <p:nvPr/>
        </p:nvSpPr>
        <p:spPr>
          <a:xfrm>
            <a:off x="2514600" y="7962900"/>
            <a:ext cx="1143000" cy="1162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1316FA-08A7-4E47-9E34-F4CB2065A51C}"/>
              </a:ext>
            </a:extLst>
          </p:cNvPr>
          <p:cNvSpPr/>
          <p:nvPr/>
        </p:nvSpPr>
        <p:spPr>
          <a:xfrm>
            <a:off x="7010400" y="6210300"/>
            <a:ext cx="1295400" cy="12954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CDBFE7-6BDF-4140-B5BB-EA8732275C68}"/>
              </a:ext>
            </a:extLst>
          </p:cNvPr>
          <p:cNvSpPr/>
          <p:nvPr/>
        </p:nvSpPr>
        <p:spPr>
          <a:xfrm>
            <a:off x="4114800" y="5143500"/>
            <a:ext cx="1524000" cy="10668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17D446-3E1E-4CC4-BC53-959EF00393C3}"/>
              </a:ext>
            </a:extLst>
          </p:cNvPr>
          <p:cNvSpPr/>
          <p:nvPr/>
        </p:nvSpPr>
        <p:spPr>
          <a:xfrm>
            <a:off x="7239000" y="4686300"/>
            <a:ext cx="1295400" cy="10668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DF5605-9FE4-4D26-AF4D-E7A52F67A7AF}"/>
              </a:ext>
            </a:extLst>
          </p:cNvPr>
          <p:cNvSpPr/>
          <p:nvPr/>
        </p:nvSpPr>
        <p:spPr>
          <a:xfrm>
            <a:off x="5535169" y="2360522"/>
            <a:ext cx="1295400" cy="171617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D0F4B31-C175-49D5-816B-1FA134919566}"/>
              </a:ext>
            </a:extLst>
          </p:cNvPr>
          <p:cNvSpPr/>
          <p:nvPr/>
        </p:nvSpPr>
        <p:spPr>
          <a:xfrm>
            <a:off x="3400235" y="2522577"/>
            <a:ext cx="1295400" cy="132552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1D4AAC-E269-4400-8D9D-2936EDCB21AD}"/>
              </a:ext>
            </a:extLst>
          </p:cNvPr>
          <p:cNvSpPr/>
          <p:nvPr/>
        </p:nvSpPr>
        <p:spPr>
          <a:xfrm>
            <a:off x="10686478" y="2628900"/>
            <a:ext cx="1353121" cy="121920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E4AE30-8C3C-481D-9A63-84E65839A03C}"/>
              </a:ext>
            </a:extLst>
          </p:cNvPr>
          <p:cNvSpPr/>
          <p:nvPr/>
        </p:nvSpPr>
        <p:spPr>
          <a:xfrm>
            <a:off x="10743057" y="5524501"/>
            <a:ext cx="1220343" cy="8382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1638816-E7D2-4220-BCDC-27A2F733C096}"/>
              </a:ext>
            </a:extLst>
          </p:cNvPr>
          <p:cNvGrpSpPr/>
          <p:nvPr/>
        </p:nvGrpSpPr>
        <p:grpSpPr>
          <a:xfrm>
            <a:off x="6920908" y="2316481"/>
            <a:ext cx="7206381" cy="4884419"/>
            <a:chOff x="6920908" y="2316481"/>
            <a:chExt cx="7206381" cy="4884419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58853B9-DBEF-426F-A72B-EFCF142C37CF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4427220"/>
              <a:ext cx="17526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3" name="그룹 1012">
              <a:extLst>
                <a:ext uri="{FF2B5EF4-FFF2-40B4-BE49-F238E27FC236}">
                  <a16:creationId xmlns:a16="http://schemas.microsoft.com/office/drawing/2014/main" id="{0A4CAD6B-7E4A-4F80-BCD7-CF8EA2BDB7CC}"/>
                </a:ext>
              </a:extLst>
            </p:cNvPr>
            <p:cNvGrpSpPr/>
            <p:nvPr/>
          </p:nvGrpSpPr>
          <p:grpSpPr>
            <a:xfrm>
              <a:off x="6920908" y="2316481"/>
              <a:ext cx="7206381" cy="4884419"/>
              <a:chOff x="6920908" y="2316481"/>
              <a:chExt cx="7206381" cy="4884419"/>
            </a:xfrm>
          </p:grpSpPr>
          <p:cxnSp>
            <p:nvCxnSpPr>
              <p:cNvPr id="992" name="직선 연결선 991">
                <a:extLst>
                  <a:ext uri="{FF2B5EF4-FFF2-40B4-BE49-F238E27FC236}">
                    <a16:creationId xmlns:a16="http://schemas.microsoft.com/office/drawing/2014/main" id="{4088CC1D-53D6-43C2-B2CC-3B68661B35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9180" y="2316481"/>
                <a:ext cx="7620" cy="2141219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8B6A41C-4359-4D2D-95DE-57CF1B4426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6148" y="4381500"/>
                <a:ext cx="0" cy="152400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396C6C09-FF9C-4825-87ED-F79EB1B644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0908" y="5897880"/>
                <a:ext cx="1765892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8FA867E5-46E8-4CC7-AD15-3598F7F509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79180" y="7193280"/>
                <a:ext cx="5417820" cy="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77E32D8E-0942-41C2-A08A-7270C8A75C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800" y="5865722"/>
                <a:ext cx="0" cy="1335178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CFF5582D-E4E6-4FFE-8190-01456D4C10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97000" y="2324100"/>
                <a:ext cx="0" cy="4869180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8981CF49-D311-4681-9731-8C680294A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9180" y="2316481"/>
                <a:ext cx="5448109" cy="2971"/>
              </a:xfrm>
              <a:prstGeom prst="line">
                <a:avLst/>
              </a:prstGeom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47C33E6-35DF-41C9-A405-ED9F20F32D75}"/>
              </a:ext>
            </a:extLst>
          </p:cNvPr>
          <p:cNvGrpSpPr/>
          <p:nvPr/>
        </p:nvGrpSpPr>
        <p:grpSpPr>
          <a:xfrm>
            <a:off x="3810000" y="3924300"/>
            <a:ext cx="3124200" cy="6189980"/>
            <a:chOff x="3810000" y="3924300"/>
            <a:chExt cx="3124200" cy="6189980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5F731BF-89C3-47C1-A71C-FD2D0B58716F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3924300"/>
              <a:ext cx="31242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BAF8857D-A25B-4278-AAF1-4DAC87C2C8CE}"/>
                </a:ext>
              </a:extLst>
            </p:cNvPr>
            <p:cNvCxnSpPr>
              <a:cxnSpLocks/>
            </p:cNvCxnSpPr>
            <p:nvPr/>
          </p:nvCxnSpPr>
          <p:spPr>
            <a:xfrm>
              <a:off x="3861436" y="3924300"/>
              <a:ext cx="0" cy="617220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9B409BFF-4F71-4E56-9C8C-C5F619A70223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0" y="10096500"/>
              <a:ext cx="3124200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493AA9F9-0D0B-4DDA-886D-52ADCE7359CD}"/>
                </a:ext>
              </a:extLst>
            </p:cNvPr>
            <p:cNvCxnSpPr>
              <a:cxnSpLocks/>
            </p:cNvCxnSpPr>
            <p:nvPr/>
          </p:nvCxnSpPr>
          <p:spPr>
            <a:xfrm>
              <a:off x="6934200" y="3942080"/>
              <a:ext cx="0" cy="617220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322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11C1D1-1850-40CD-972D-A12DF3C5A0BA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25" name="Object 31">
              <a:extLst>
                <a:ext uri="{FF2B5EF4-FFF2-40B4-BE49-F238E27FC236}">
                  <a16:creationId xmlns:a16="http://schemas.microsoft.com/office/drawing/2014/main" id="{9E6D94BC-25F5-460E-8649-713C36D03E0C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시퀀스 다이어그램</a:t>
              </a:r>
              <a:endParaRPr lang="en-US" dirty="0"/>
            </a:p>
          </p:txBody>
        </p:sp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7DF98EC8-4ED6-42B1-AF38-5F3CB67BF6EF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396A603A-5029-480C-BAC8-5FF01BBB1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199" y="1671631"/>
            <a:ext cx="30513205" cy="597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412226496" descr="EMB00002bc85472">
            <a:extLst>
              <a:ext uri="{FF2B5EF4-FFF2-40B4-BE49-F238E27FC236}">
                <a16:creationId xmlns:a16="http://schemas.microsoft.com/office/drawing/2014/main" id="{C96F4193-4C40-41BD-968C-56896BED2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65" y="2124846"/>
            <a:ext cx="12940069" cy="816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0">
            <a:extLst>
              <a:ext uri="{FF2B5EF4-FFF2-40B4-BE49-F238E27FC236}">
                <a16:creationId xmlns:a16="http://schemas.microsoft.com/office/drawing/2014/main" id="{67588C7F-FC0C-4B7E-90E3-FF4A65199E11}"/>
              </a:ext>
            </a:extLst>
          </p:cNvPr>
          <p:cNvSpPr txBox="1"/>
          <p:nvPr/>
        </p:nvSpPr>
        <p:spPr>
          <a:xfrm>
            <a:off x="7823105" y="1381065"/>
            <a:ext cx="991093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dirty="0"/>
              <a:t>Walk </a:t>
            </a:r>
            <a:r>
              <a:rPr lang="ko-KR" altLang="en-US" sz="2000" dirty="0"/>
              <a:t>시스템</a:t>
            </a:r>
            <a:endParaRPr lang="en-US" sz="20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A45AB6-0285-492D-8212-67A1723E6A88}"/>
              </a:ext>
            </a:extLst>
          </p:cNvPr>
          <p:cNvCxnSpPr>
            <a:cxnSpLocks/>
          </p:cNvCxnSpPr>
          <p:nvPr/>
        </p:nvCxnSpPr>
        <p:spPr>
          <a:xfrm>
            <a:off x="3124200" y="3543300"/>
            <a:ext cx="228600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0E68845-196F-4D58-9D84-CCED513419B4}"/>
              </a:ext>
            </a:extLst>
          </p:cNvPr>
          <p:cNvCxnSpPr>
            <a:cxnSpLocks/>
          </p:cNvCxnSpPr>
          <p:nvPr/>
        </p:nvCxnSpPr>
        <p:spPr>
          <a:xfrm>
            <a:off x="8534400" y="3771900"/>
            <a:ext cx="1905000" cy="0"/>
          </a:xfrm>
          <a:prstGeom prst="straightConnector1">
            <a:avLst/>
          </a:prstGeom>
          <a:ln w="76200">
            <a:solidFill>
              <a:srgbClr val="DB15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56CF361-55AF-4367-93DB-786BD4AC9D31}"/>
              </a:ext>
            </a:extLst>
          </p:cNvPr>
          <p:cNvCxnSpPr>
            <a:cxnSpLocks/>
          </p:cNvCxnSpPr>
          <p:nvPr/>
        </p:nvCxnSpPr>
        <p:spPr>
          <a:xfrm flipH="1">
            <a:off x="8534400" y="4152900"/>
            <a:ext cx="1905000" cy="0"/>
          </a:xfrm>
          <a:prstGeom prst="straightConnector1">
            <a:avLst/>
          </a:prstGeom>
          <a:ln w="76200">
            <a:solidFill>
              <a:srgbClr val="DB15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A83C80A-5260-4E4A-AE27-FC91E6882E82}"/>
              </a:ext>
            </a:extLst>
          </p:cNvPr>
          <p:cNvCxnSpPr>
            <a:cxnSpLocks/>
          </p:cNvCxnSpPr>
          <p:nvPr/>
        </p:nvCxnSpPr>
        <p:spPr>
          <a:xfrm flipH="1">
            <a:off x="8686800" y="4533900"/>
            <a:ext cx="1905000" cy="0"/>
          </a:xfrm>
          <a:prstGeom prst="straightConnector1">
            <a:avLst/>
          </a:prstGeom>
          <a:ln w="76200">
            <a:solidFill>
              <a:srgbClr val="DB15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2657B5-E4BB-4CD8-8B4D-1EADC6D9DE9F}"/>
              </a:ext>
            </a:extLst>
          </p:cNvPr>
          <p:cNvCxnSpPr>
            <a:cxnSpLocks/>
          </p:cNvCxnSpPr>
          <p:nvPr/>
        </p:nvCxnSpPr>
        <p:spPr>
          <a:xfrm flipH="1">
            <a:off x="5638800" y="5067300"/>
            <a:ext cx="2876565" cy="0"/>
          </a:xfrm>
          <a:prstGeom prst="straightConnector1">
            <a:avLst/>
          </a:prstGeom>
          <a:ln w="76200">
            <a:solidFill>
              <a:srgbClr val="DB15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7426809-E093-451C-B4FE-79796935A5A1}"/>
              </a:ext>
            </a:extLst>
          </p:cNvPr>
          <p:cNvGrpSpPr/>
          <p:nvPr/>
        </p:nvGrpSpPr>
        <p:grpSpPr>
          <a:xfrm>
            <a:off x="5519860" y="5829300"/>
            <a:ext cx="499940" cy="457200"/>
            <a:chOff x="5519860" y="5829300"/>
            <a:chExt cx="499940" cy="45720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043491-434D-41C0-A185-EF649AD43726}"/>
                </a:ext>
              </a:extLst>
            </p:cNvPr>
            <p:cNvCxnSpPr>
              <a:cxnSpLocks/>
            </p:cNvCxnSpPr>
            <p:nvPr/>
          </p:nvCxnSpPr>
          <p:spPr>
            <a:xfrm>
              <a:off x="5519860" y="5905500"/>
              <a:ext cx="49994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0BB2304-3400-4AE6-9C62-CEB1559D021A}"/>
                </a:ext>
              </a:extLst>
            </p:cNvPr>
            <p:cNvCxnSpPr>
              <a:cxnSpLocks/>
            </p:cNvCxnSpPr>
            <p:nvPr/>
          </p:nvCxnSpPr>
          <p:spPr>
            <a:xfrm>
              <a:off x="6019800" y="5829300"/>
              <a:ext cx="0" cy="45720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B191822F-2769-4D31-A10E-0DB55001F8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9860" y="6286500"/>
              <a:ext cx="49994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447A1B6-99C4-44F7-92B8-BDCC270001A3}"/>
              </a:ext>
            </a:extLst>
          </p:cNvPr>
          <p:cNvCxnSpPr>
            <a:cxnSpLocks/>
          </p:cNvCxnSpPr>
          <p:nvPr/>
        </p:nvCxnSpPr>
        <p:spPr>
          <a:xfrm>
            <a:off x="5613305" y="6515100"/>
            <a:ext cx="703589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2DB4DB8-3DB0-4512-B6BF-6DC406DB2F20}"/>
              </a:ext>
            </a:extLst>
          </p:cNvPr>
          <p:cNvCxnSpPr>
            <a:cxnSpLocks/>
          </p:cNvCxnSpPr>
          <p:nvPr/>
        </p:nvCxnSpPr>
        <p:spPr>
          <a:xfrm>
            <a:off x="12801600" y="6819900"/>
            <a:ext cx="193049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8C65236-3352-4C2C-A2BA-622047390C3C}"/>
              </a:ext>
            </a:extLst>
          </p:cNvPr>
          <p:cNvCxnSpPr>
            <a:cxnSpLocks/>
          </p:cNvCxnSpPr>
          <p:nvPr/>
        </p:nvCxnSpPr>
        <p:spPr>
          <a:xfrm flipH="1">
            <a:off x="12954000" y="6972300"/>
            <a:ext cx="1778096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33D62F8-C248-457A-A29E-194577B7DB12}"/>
              </a:ext>
            </a:extLst>
          </p:cNvPr>
          <p:cNvCxnSpPr>
            <a:cxnSpLocks/>
          </p:cNvCxnSpPr>
          <p:nvPr/>
        </p:nvCxnSpPr>
        <p:spPr>
          <a:xfrm flipH="1">
            <a:off x="5613305" y="7505700"/>
            <a:ext cx="7035895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49D0187-39DB-4FFD-88F8-B3D7A3D0F3B3}"/>
              </a:ext>
            </a:extLst>
          </p:cNvPr>
          <p:cNvSpPr/>
          <p:nvPr/>
        </p:nvSpPr>
        <p:spPr>
          <a:xfrm>
            <a:off x="6477000" y="8039100"/>
            <a:ext cx="7391400" cy="15239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3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11C1D1-1850-40CD-972D-A12DF3C5A0BA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25" name="Object 31">
              <a:extLst>
                <a:ext uri="{FF2B5EF4-FFF2-40B4-BE49-F238E27FC236}">
                  <a16:creationId xmlns:a16="http://schemas.microsoft.com/office/drawing/2014/main" id="{9E6D94BC-25F5-460E-8649-713C36D03E0C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테스팅</a:t>
              </a:r>
              <a:endParaRPr lang="en-US" dirty="0"/>
            </a:p>
          </p:txBody>
        </p:sp>
        <p:sp>
          <p:nvSpPr>
            <p:cNvPr id="26" name="Object 32">
              <a:extLst>
                <a:ext uri="{FF2B5EF4-FFF2-40B4-BE49-F238E27FC236}">
                  <a16:creationId xmlns:a16="http://schemas.microsoft.com/office/drawing/2014/main" id="{7DF98EC8-4ED6-42B1-AF38-5F3CB67BF6EF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  <p:pic>
        <p:nvPicPr>
          <p:cNvPr id="3073" name="_x415276384" descr="EMB00002bc85476">
            <a:extLst>
              <a:ext uri="{FF2B5EF4-FFF2-40B4-BE49-F238E27FC236}">
                <a16:creationId xmlns:a16="http://schemas.microsoft.com/office/drawing/2014/main" id="{2A2A030A-1A3A-48BC-9ACF-9216C45D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17891"/>
            <a:ext cx="3904808" cy="591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6">
            <a:extLst>
              <a:ext uri="{FF2B5EF4-FFF2-40B4-BE49-F238E27FC236}">
                <a16:creationId xmlns:a16="http://schemas.microsoft.com/office/drawing/2014/main" id="{11B45F2C-A39E-4739-A192-69A5D896CB17}"/>
              </a:ext>
            </a:extLst>
          </p:cNvPr>
          <p:cNvSpPr txBox="1"/>
          <p:nvPr/>
        </p:nvSpPr>
        <p:spPr>
          <a:xfrm>
            <a:off x="2377270" y="2360087"/>
            <a:ext cx="3889738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300" kern="0" spc="-100" dirty="0">
                <a:solidFill>
                  <a:srgbClr val="49494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01. </a:t>
            </a:r>
            <a:r>
              <a:rPr lang="ko-KR" altLang="en-US" sz="2300" kern="0" spc="-100" dirty="0">
                <a:solidFill>
                  <a:srgbClr val="494949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S-Core Dream 5 Medium" pitchFamily="34" charset="0"/>
              </a:rPr>
              <a:t>블랙박스 </a:t>
            </a:r>
            <a:endParaRPr 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B686589-96ED-4855-A4CB-CE8CED0A982D}"/>
              </a:ext>
            </a:extLst>
          </p:cNvPr>
          <p:cNvSpPr txBox="1"/>
          <p:nvPr/>
        </p:nvSpPr>
        <p:spPr>
          <a:xfrm>
            <a:off x="8131256" y="3117891"/>
            <a:ext cx="3889738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300" kern="0" spc="-100" dirty="0">
                <a:solidFill>
                  <a:srgbClr val="494949"/>
                </a:solidFill>
                <a:latin typeface="Noto Sans" panose="020B0502040504020204" pitchFamily="34" charset="0"/>
                <a:cs typeface="Noto Sans" panose="020B0502040504020204" pitchFamily="34" charset="0"/>
              </a:rPr>
              <a:t>테스팅 기능 </a:t>
            </a:r>
            <a:r>
              <a:rPr lang="en-US" altLang="ko-KR" sz="2300" kern="0" spc="-100" dirty="0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300" kern="0" spc="-100" dirty="0">
                <a:solidFill>
                  <a:srgbClr val="494949"/>
                </a:solidFill>
                <a:latin typeface="Noto Sans" panose="020B0502040504020204" pitchFamily="34" charset="0"/>
                <a:cs typeface="Noto Sans" panose="020B0502040504020204" pitchFamily="34" charset="0"/>
              </a:rPr>
              <a:t>게시글 제한</a:t>
            </a:r>
            <a:endParaRPr lang="en-US" altLang="ko-KR" sz="2300" kern="0" spc="-100" dirty="0">
              <a:solidFill>
                <a:srgbClr val="494949"/>
              </a:solidFill>
              <a:latin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ko-KR" altLang="en-US" sz="2300" kern="0" spc="-100" dirty="0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선택 기법 </a:t>
            </a:r>
            <a:r>
              <a:rPr lang="en-US" altLang="ko-KR" sz="2300" kern="0" spc="-100" dirty="0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300" kern="0" spc="-100" dirty="0" err="1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신택스</a:t>
            </a:r>
            <a:r>
              <a:rPr lang="ko-KR" altLang="en-US" sz="2300" kern="0" spc="-100" dirty="0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테스팅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0001724-C4BE-42A5-9161-F757EE2BA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153780"/>
              </p:ext>
            </p:extLst>
          </p:nvPr>
        </p:nvGraphicFramePr>
        <p:xfrm>
          <a:off x="8131256" y="4076700"/>
          <a:ext cx="962334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7781">
                  <a:extLst>
                    <a:ext uri="{9D8B030D-6E8A-4147-A177-3AD203B41FA5}">
                      <a16:colId xmlns:a16="http://schemas.microsoft.com/office/drawing/2014/main" val="2526189764"/>
                    </a:ext>
                  </a:extLst>
                </a:gridCol>
                <a:gridCol w="3207781">
                  <a:extLst>
                    <a:ext uri="{9D8B030D-6E8A-4147-A177-3AD203B41FA5}">
                      <a16:colId xmlns:a16="http://schemas.microsoft.com/office/drawing/2014/main" val="406332862"/>
                    </a:ext>
                  </a:extLst>
                </a:gridCol>
                <a:gridCol w="3207781">
                  <a:extLst>
                    <a:ext uri="{9D8B030D-6E8A-4147-A177-3AD203B41FA5}">
                      <a16:colId xmlns:a16="http://schemas.microsoft.com/office/drawing/2014/main" val="327127877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입력 변수</a:t>
                      </a:r>
                    </a:p>
                  </a:txBody>
                  <a:tcPr anchor="ctr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적합 조건</a:t>
                      </a:r>
                    </a:p>
                  </a:txBody>
                  <a:tcPr anchor="ctr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부적합 조건</a:t>
                      </a:r>
                    </a:p>
                  </a:txBody>
                  <a:tcPr anchor="ctr">
                    <a:solidFill>
                      <a:srgbClr val="B3A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44057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게시글 내용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금지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포함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0056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EEB468D-05B3-47A6-B0F0-B931CB294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054646"/>
              </p:ext>
            </p:extLst>
          </p:nvPr>
        </p:nvGraphicFramePr>
        <p:xfrm>
          <a:off x="8131256" y="5812630"/>
          <a:ext cx="9629585" cy="17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917">
                  <a:extLst>
                    <a:ext uri="{9D8B030D-6E8A-4147-A177-3AD203B41FA5}">
                      <a16:colId xmlns:a16="http://schemas.microsoft.com/office/drawing/2014/main" val="3641074986"/>
                    </a:ext>
                  </a:extLst>
                </a:gridCol>
                <a:gridCol w="1925917">
                  <a:extLst>
                    <a:ext uri="{9D8B030D-6E8A-4147-A177-3AD203B41FA5}">
                      <a16:colId xmlns:a16="http://schemas.microsoft.com/office/drawing/2014/main" val="497334597"/>
                    </a:ext>
                  </a:extLst>
                </a:gridCol>
                <a:gridCol w="1925917">
                  <a:extLst>
                    <a:ext uri="{9D8B030D-6E8A-4147-A177-3AD203B41FA5}">
                      <a16:colId xmlns:a16="http://schemas.microsoft.com/office/drawing/2014/main" val="3811320739"/>
                    </a:ext>
                  </a:extLst>
                </a:gridCol>
                <a:gridCol w="1925917">
                  <a:extLst>
                    <a:ext uri="{9D8B030D-6E8A-4147-A177-3AD203B41FA5}">
                      <a16:colId xmlns:a16="http://schemas.microsoft.com/office/drawing/2014/main" val="558055004"/>
                    </a:ext>
                  </a:extLst>
                </a:gridCol>
                <a:gridCol w="1925917">
                  <a:extLst>
                    <a:ext uri="{9D8B030D-6E8A-4147-A177-3AD203B41FA5}">
                      <a16:colId xmlns:a16="http://schemas.microsoft.com/office/drawing/2014/main" val="869937817"/>
                    </a:ext>
                  </a:extLst>
                </a:gridCol>
              </a:tblGrid>
              <a:tr h="577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No.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적합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부적합</a:t>
                      </a: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입력 유형</a:t>
                      </a: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입력 값</a:t>
                      </a: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결과</a:t>
                      </a: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00731"/>
                  </a:ext>
                </a:extLst>
              </a:tr>
              <a:tr h="577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적합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미포함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문자열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정상 처리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267861"/>
                  </a:ext>
                </a:extLst>
              </a:tr>
              <a:tr h="577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부적합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포함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문자열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에러 메시지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-</a:t>
                      </a:r>
                    </a:p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포함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004788"/>
                  </a:ext>
                </a:extLst>
              </a:tr>
            </a:tbl>
          </a:graphicData>
        </a:graphic>
      </p:graphicFrame>
      <p:sp>
        <p:nvSpPr>
          <p:cNvPr id="14" name="Object 19">
            <a:extLst>
              <a:ext uri="{FF2B5EF4-FFF2-40B4-BE49-F238E27FC236}">
                <a16:creationId xmlns:a16="http://schemas.microsoft.com/office/drawing/2014/main" id="{8768DBB2-86B3-4720-BD90-FC8B43111A37}"/>
              </a:ext>
            </a:extLst>
          </p:cNvPr>
          <p:cNvSpPr txBox="1"/>
          <p:nvPr/>
        </p:nvSpPr>
        <p:spPr>
          <a:xfrm>
            <a:off x="8877629" y="8260259"/>
            <a:ext cx="81305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&lt; </a:t>
            </a:r>
            <a:r>
              <a:rPr lang="ko-KR" altLang="en-US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정상 처리 시 </a:t>
            </a:r>
            <a:r>
              <a:rPr lang="en-US" altLang="ko-KR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&gt;</a:t>
            </a:r>
            <a:endParaRPr lang="en-US" sz="5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895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979523"/>
            <a:chOff x="0" y="0"/>
            <a:chExt cx="18285714" cy="19795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979523"/>
            </a:xfrm>
            <a:prstGeom prst="rect">
              <a:avLst/>
            </a:prstGeom>
          </p:spPr>
        </p:pic>
      </p:grpSp>
      <p:pic>
        <p:nvPicPr>
          <p:cNvPr id="9" name="_x415275664" descr="EMB00002bc85477">
            <a:extLst>
              <a:ext uri="{FF2B5EF4-FFF2-40B4-BE49-F238E27FC236}">
                <a16:creationId xmlns:a16="http://schemas.microsoft.com/office/drawing/2014/main" id="{EC91AD68-07A5-4D06-BC19-26950EDC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140506"/>
            <a:ext cx="3828608" cy="58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6624BC71-45DA-4BC1-92FE-75DC04F43EC6}"/>
              </a:ext>
            </a:extLst>
          </p:cNvPr>
          <p:cNvSpPr txBox="1"/>
          <p:nvPr/>
        </p:nvSpPr>
        <p:spPr>
          <a:xfrm>
            <a:off x="8131256" y="3117891"/>
            <a:ext cx="3889738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300" kern="0" spc="-100" dirty="0">
                <a:solidFill>
                  <a:srgbClr val="494949"/>
                </a:solidFill>
                <a:latin typeface="Noto Sans" panose="020B0502040504020204" pitchFamily="34" charset="0"/>
                <a:cs typeface="Noto Sans" panose="020B0502040504020204" pitchFamily="34" charset="0"/>
              </a:rPr>
              <a:t>테스팅 기능 </a:t>
            </a:r>
            <a:r>
              <a:rPr lang="en-US" altLang="ko-KR" sz="2300" kern="0" spc="-100" dirty="0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300" kern="0" spc="-100" dirty="0">
                <a:solidFill>
                  <a:srgbClr val="494949"/>
                </a:solidFill>
                <a:latin typeface="Noto Sans" panose="020B0502040504020204" pitchFamily="34" charset="0"/>
                <a:cs typeface="Noto Sans" panose="020B0502040504020204" pitchFamily="34" charset="0"/>
              </a:rPr>
              <a:t>게시글 제한</a:t>
            </a:r>
            <a:endParaRPr lang="en-US" altLang="ko-KR" sz="2300" kern="0" spc="-100" dirty="0">
              <a:solidFill>
                <a:srgbClr val="494949"/>
              </a:solidFill>
              <a:latin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ko-KR" altLang="en-US" sz="2300" kern="0" spc="-100" dirty="0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선택 기법 </a:t>
            </a:r>
            <a:r>
              <a:rPr lang="en-US" altLang="ko-KR" sz="2300" kern="0" spc="-100" dirty="0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ko-KR" altLang="en-US" sz="2300" kern="0" spc="-100" dirty="0" err="1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신택스</a:t>
            </a:r>
            <a:r>
              <a:rPr lang="ko-KR" altLang="en-US" sz="2300" kern="0" spc="-100" dirty="0">
                <a:solidFill>
                  <a:srgbClr val="494949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테스팅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BFF4454-14A2-45E2-9946-E615615F4C6F}"/>
              </a:ext>
            </a:extLst>
          </p:cNvPr>
          <p:cNvGraphicFramePr>
            <a:graphicFrameLocks noGrp="1"/>
          </p:cNvGraphicFramePr>
          <p:nvPr/>
        </p:nvGraphicFramePr>
        <p:xfrm>
          <a:off x="8131256" y="4076700"/>
          <a:ext cx="962334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7781">
                  <a:extLst>
                    <a:ext uri="{9D8B030D-6E8A-4147-A177-3AD203B41FA5}">
                      <a16:colId xmlns:a16="http://schemas.microsoft.com/office/drawing/2014/main" val="2526189764"/>
                    </a:ext>
                  </a:extLst>
                </a:gridCol>
                <a:gridCol w="3207781">
                  <a:extLst>
                    <a:ext uri="{9D8B030D-6E8A-4147-A177-3AD203B41FA5}">
                      <a16:colId xmlns:a16="http://schemas.microsoft.com/office/drawing/2014/main" val="406332862"/>
                    </a:ext>
                  </a:extLst>
                </a:gridCol>
                <a:gridCol w="3207781">
                  <a:extLst>
                    <a:ext uri="{9D8B030D-6E8A-4147-A177-3AD203B41FA5}">
                      <a16:colId xmlns:a16="http://schemas.microsoft.com/office/drawing/2014/main" val="3271278773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입력 변수</a:t>
                      </a:r>
                    </a:p>
                  </a:txBody>
                  <a:tcPr anchor="ctr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적합 조건</a:t>
                      </a:r>
                    </a:p>
                  </a:txBody>
                  <a:tcPr anchor="ctr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부적합 조건</a:t>
                      </a:r>
                    </a:p>
                  </a:txBody>
                  <a:tcPr anchor="ctr">
                    <a:solidFill>
                      <a:srgbClr val="B3A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44057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게시글 내용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금지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포함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0056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6E74F8-1C94-4591-BA3A-F67510745821}"/>
              </a:ext>
            </a:extLst>
          </p:cNvPr>
          <p:cNvGraphicFramePr>
            <a:graphicFrameLocks noGrp="1"/>
          </p:cNvGraphicFramePr>
          <p:nvPr/>
        </p:nvGraphicFramePr>
        <p:xfrm>
          <a:off x="8131256" y="5812630"/>
          <a:ext cx="9629585" cy="1795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917">
                  <a:extLst>
                    <a:ext uri="{9D8B030D-6E8A-4147-A177-3AD203B41FA5}">
                      <a16:colId xmlns:a16="http://schemas.microsoft.com/office/drawing/2014/main" val="3641074986"/>
                    </a:ext>
                  </a:extLst>
                </a:gridCol>
                <a:gridCol w="1925917">
                  <a:extLst>
                    <a:ext uri="{9D8B030D-6E8A-4147-A177-3AD203B41FA5}">
                      <a16:colId xmlns:a16="http://schemas.microsoft.com/office/drawing/2014/main" val="497334597"/>
                    </a:ext>
                  </a:extLst>
                </a:gridCol>
                <a:gridCol w="1925917">
                  <a:extLst>
                    <a:ext uri="{9D8B030D-6E8A-4147-A177-3AD203B41FA5}">
                      <a16:colId xmlns:a16="http://schemas.microsoft.com/office/drawing/2014/main" val="3811320739"/>
                    </a:ext>
                  </a:extLst>
                </a:gridCol>
                <a:gridCol w="1925917">
                  <a:extLst>
                    <a:ext uri="{9D8B030D-6E8A-4147-A177-3AD203B41FA5}">
                      <a16:colId xmlns:a16="http://schemas.microsoft.com/office/drawing/2014/main" val="558055004"/>
                    </a:ext>
                  </a:extLst>
                </a:gridCol>
                <a:gridCol w="1925917">
                  <a:extLst>
                    <a:ext uri="{9D8B030D-6E8A-4147-A177-3AD203B41FA5}">
                      <a16:colId xmlns:a16="http://schemas.microsoft.com/office/drawing/2014/main" val="869937817"/>
                    </a:ext>
                  </a:extLst>
                </a:gridCol>
              </a:tblGrid>
              <a:tr h="577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No.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적합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부적합</a:t>
                      </a: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입력 유형</a:t>
                      </a: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입력 값</a:t>
                      </a: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예상 결과</a:t>
                      </a:r>
                    </a:p>
                  </a:txBody>
                  <a:tcPr anchor="ctr" anchorCtr="1">
                    <a:solidFill>
                      <a:srgbClr val="B3A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00731"/>
                  </a:ext>
                </a:extLst>
              </a:tr>
              <a:tr h="577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적합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미포함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문자열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정상 처리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6267861"/>
                  </a:ext>
                </a:extLst>
              </a:tr>
              <a:tr h="577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부적합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포함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문자열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에러 메시지</a:t>
                      </a:r>
                      <a:r>
                        <a:rPr lang="en-US" altLang="ko-KR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-</a:t>
                      </a:r>
                    </a:p>
                    <a:p>
                      <a:pPr latinLnBrk="1"/>
                      <a:r>
                        <a:rPr lang="ko-KR" altLang="en-US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욕설 포함</a:t>
                      </a:r>
                    </a:p>
                  </a:txBody>
                  <a:tcPr anchor="ctr" anchorCtr="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004788"/>
                  </a:ext>
                </a:extLst>
              </a:tr>
            </a:tbl>
          </a:graphicData>
        </a:graphic>
      </p:graphicFrame>
      <p:sp>
        <p:nvSpPr>
          <p:cNvPr id="13" name="Object 19">
            <a:extLst>
              <a:ext uri="{FF2B5EF4-FFF2-40B4-BE49-F238E27FC236}">
                <a16:creationId xmlns:a16="http://schemas.microsoft.com/office/drawing/2014/main" id="{BF5C717D-F3CC-4599-83F5-168E0FD74E17}"/>
              </a:ext>
            </a:extLst>
          </p:cNvPr>
          <p:cNvSpPr txBox="1"/>
          <p:nvPr/>
        </p:nvSpPr>
        <p:spPr>
          <a:xfrm>
            <a:off x="8877629" y="8260259"/>
            <a:ext cx="813059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&lt; </a:t>
            </a:r>
            <a:r>
              <a:rPr lang="ko-KR" altLang="en-US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욕설 포함 시 </a:t>
            </a:r>
            <a:r>
              <a:rPr lang="en-US" altLang="ko-KR" sz="4400" kern="0" spc="-100" dirty="0">
                <a:solidFill>
                  <a:srgbClr val="49494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S-Core Dream 3 Light" pitchFamily="34" charset="0"/>
              </a:rPr>
              <a:t>&gt;</a:t>
            </a:r>
            <a:endParaRPr lang="en-US" sz="5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0E73392-2BC3-4CBB-A590-9DFD776EFB20}"/>
              </a:ext>
            </a:extLst>
          </p:cNvPr>
          <p:cNvGrpSpPr/>
          <p:nvPr/>
        </p:nvGrpSpPr>
        <p:grpSpPr>
          <a:xfrm>
            <a:off x="1542857" y="895139"/>
            <a:ext cx="5728571" cy="939141"/>
            <a:chOff x="1542857" y="895139"/>
            <a:chExt cx="5728571" cy="939141"/>
          </a:xfrm>
        </p:grpSpPr>
        <p:sp>
          <p:nvSpPr>
            <p:cNvPr id="18" name="Object 31">
              <a:extLst>
                <a:ext uri="{FF2B5EF4-FFF2-40B4-BE49-F238E27FC236}">
                  <a16:creationId xmlns:a16="http://schemas.microsoft.com/office/drawing/2014/main" id="{F25DA8BA-38AB-4E6A-A49E-B046256EE5A3}"/>
                </a:ext>
              </a:extLst>
            </p:cNvPr>
            <p:cNvSpPr txBox="1"/>
            <p:nvPr/>
          </p:nvSpPr>
          <p:spPr>
            <a:xfrm>
              <a:off x="1542857" y="1126394"/>
              <a:ext cx="572857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4000" kern="0" spc="-100" dirty="0">
                  <a:solidFill>
                    <a:srgbClr val="595959"/>
                  </a:solidFill>
                  <a:latin typeface="Noto Sans" pitchFamily="34" charset="0"/>
                  <a:cs typeface="Noto Sans" pitchFamily="34" charset="0"/>
                </a:rPr>
                <a:t>테스팅</a:t>
              </a:r>
              <a:endParaRPr lang="en-US" dirty="0"/>
            </a:p>
          </p:txBody>
        </p:sp>
        <p:sp>
          <p:nvSpPr>
            <p:cNvPr id="19" name="Object 32">
              <a:extLst>
                <a:ext uri="{FF2B5EF4-FFF2-40B4-BE49-F238E27FC236}">
                  <a16:creationId xmlns:a16="http://schemas.microsoft.com/office/drawing/2014/main" id="{5A08859D-C3A5-434E-A2BD-DB8C828E8060}"/>
                </a:ext>
              </a:extLst>
            </p:cNvPr>
            <p:cNvSpPr txBox="1"/>
            <p:nvPr/>
          </p:nvSpPr>
          <p:spPr>
            <a:xfrm>
              <a:off x="1580952" y="895139"/>
              <a:ext cx="3938908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kern="0" spc="-100" dirty="0" err="1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반려견</a:t>
              </a:r>
              <a:r>
                <a:rPr lang="ko-KR" altLang="en-US" sz="1600" kern="0" spc="-100" dirty="0">
                  <a:solidFill>
                    <a:srgbClr val="C7BDB7"/>
                  </a:solidFill>
                  <a:latin typeface="Noto Sans" pitchFamily="34" charset="0"/>
                  <a:cs typeface="Noto Sans" pitchFamily="34" charset="0"/>
                </a:rPr>
                <a:t> 산책 어플리케이션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323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622</Words>
  <Application>Microsoft Office PowerPoint</Application>
  <PresentationFormat>사용자 지정</PresentationFormat>
  <Paragraphs>208</Paragraphs>
  <Slides>18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2" baseType="lpstr">
      <vt:lpstr>에스코어 드림 6 Bold</vt:lpstr>
      <vt:lpstr>Calibri</vt:lpstr>
      <vt:lpstr>맑은 고딕</vt:lpstr>
      <vt:lpstr>S-Core Dream 3 Light</vt:lpstr>
      <vt:lpstr>Bebas</vt:lpstr>
      <vt:lpstr>Noto Sans</vt:lpstr>
      <vt:lpstr>KoPubWorld돋움체 Light</vt:lpstr>
      <vt:lpstr>IBM Plex Sans KR Light</vt:lpstr>
      <vt:lpstr>Noto Sans CJK KR Regular</vt:lpstr>
      <vt:lpstr>에스코어 드림 5 Medium</vt:lpstr>
      <vt:lpstr>에스코어 드림 4 Regular</vt:lpstr>
      <vt:lpstr>Arial</vt:lpstr>
      <vt:lpstr>KoPubWorld돋움체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창주</cp:lastModifiedBy>
  <cp:revision>16</cp:revision>
  <dcterms:created xsi:type="dcterms:W3CDTF">2021-12-11T19:50:46Z</dcterms:created>
  <dcterms:modified xsi:type="dcterms:W3CDTF">2021-12-14T21:11:50Z</dcterms:modified>
</cp:coreProperties>
</file>